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2" r:id="rId2"/>
    <p:sldId id="265" r:id="rId3"/>
    <p:sldId id="266" r:id="rId4"/>
    <p:sldId id="268" r:id="rId5"/>
    <p:sldId id="267" r:id="rId6"/>
    <p:sldId id="269" r:id="rId7"/>
    <p:sldId id="270" r:id="rId8"/>
    <p:sldId id="328" r:id="rId9"/>
    <p:sldId id="323" r:id="rId10"/>
    <p:sldId id="271" r:id="rId11"/>
    <p:sldId id="325" r:id="rId12"/>
    <p:sldId id="329" r:id="rId13"/>
    <p:sldId id="326" r:id="rId14"/>
    <p:sldId id="276" r:id="rId15"/>
    <p:sldId id="277" r:id="rId16"/>
    <p:sldId id="279" r:id="rId17"/>
    <p:sldId id="272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1354C-95A7-46DB-B5CA-71C47016F8D4}" type="datetimeFigureOut">
              <a:rPr lang="pt-BR" smtClean="0"/>
              <a:pPr/>
              <a:t>06/11/2015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49098-4B60-473C-8708-CD6667E4322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1354C-95A7-46DB-B5CA-71C47016F8D4}" type="datetimeFigureOut">
              <a:rPr lang="pt-BR" smtClean="0"/>
              <a:pPr/>
              <a:t>06/11/2015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49098-4B60-473C-8708-CD6667E4322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1354C-95A7-46DB-B5CA-71C47016F8D4}" type="datetimeFigureOut">
              <a:rPr lang="pt-BR" smtClean="0"/>
              <a:pPr/>
              <a:t>06/11/2015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49098-4B60-473C-8708-CD6667E4322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1354C-95A7-46DB-B5CA-71C47016F8D4}" type="datetimeFigureOut">
              <a:rPr lang="pt-BR" smtClean="0"/>
              <a:pPr/>
              <a:t>06/11/2015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49098-4B60-473C-8708-CD6667E4322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1354C-95A7-46DB-B5CA-71C47016F8D4}" type="datetimeFigureOut">
              <a:rPr lang="pt-BR" smtClean="0"/>
              <a:pPr/>
              <a:t>06/11/2015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49098-4B60-473C-8708-CD6667E4322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1354C-95A7-46DB-B5CA-71C47016F8D4}" type="datetimeFigureOut">
              <a:rPr lang="pt-BR" smtClean="0"/>
              <a:pPr/>
              <a:t>06/11/2015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49098-4B60-473C-8708-CD6667E4322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1354C-95A7-46DB-B5CA-71C47016F8D4}" type="datetimeFigureOut">
              <a:rPr lang="pt-BR" smtClean="0"/>
              <a:pPr/>
              <a:t>06/11/2015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49098-4B60-473C-8708-CD6667E4322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1354C-95A7-46DB-B5CA-71C47016F8D4}" type="datetimeFigureOut">
              <a:rPr lang="pt-BR" smtClean="0"/>
              <a:pPr/>
              <a:t>06/11/2015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49098-4B60-473C-8708-CD6667E4322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1354C-95A7-46DB-B5CA-71C47016F8D4}" type="datetimeFigureOut">
              <a:rPr lang="pt-BR" smtClean="0"/>
              <a:pPr/>
              <a:t>06/11/2015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49098-4B60-473C-8708-CD6667E4322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1354C-95A7-46DB-B5CA-71C47016F8D4}" type="datetimeFigureOut">
              <a:rPr lang="pt-BR" smtClean="0"/>
              <a:pPr/>
              <a:t>06/11/2015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49098-4B60-473C-8708-CD6667E4322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1354C-95A7-46DB-B5CA-71C47016F8D4}" type="datetimeFigureOut">
              <a:rPr lang="pt-BR" smtClean="0"/>
              <a:pPr/>
              <a:t>06/11/2015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49098-4B60-473C-8708-CD6667E4322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1354C-95A7-46DB-B5CA-71C47016F8D4}" type="datetimeFigureOut">
              <a:rPr lang="pt-BR" smtClean="0"/>
              <a:pPr/>
              <a:t>06/11/2015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49098-4B60-473C-8708-CD6667E4322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26570"/>
          </a:xfrm>
        </p:spPr>
        <p:txBody>
          <a:bodyPr/>
          <a:lstStyle/>
          <a:p>
            <a:r>
              <a:rPr lang="pt-BR" b="1" dirty="0" smtClean="0"/>
              <a:t>CONSELHOS – Acompanhamento legal  - atos externos que devem ser acompanhados pelos Conselhos – Projetos de Lei, decisões CGU e </a:t>
            </a:r>
            <a:r>
              <a:rPr lang="pt-BR" b="1" dirty="0" err="1" smtClean="0"/>
              <a:t>TCEs</a:t>
            </a:r>
            <a:r>
              <a:rPr lang="pt-BR" b="1" dirty="0" smtClean="0"/>
              <a:t> 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4DC896-82E6-4EBD-B323-6FB2CEBFB2B3}" type="slidenum">
              <a:rPr lang="pt-BR"/>
              <a:pPr/>
              <a:t>10</a:t>
            </a:fld>
            <a:endParaRPr lang="pt-BR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 err="1" smtClean="0"/>
              <a:t>Atribuições</a:t>
            </a:r>
            <a:r>
              <a:rPr lang="en-US" b="1" dirty="0" smtClean="0"/>
              <a:t> dos </a:t>
            </a:r>
            <a:r>
              <a:rPr lang="en-US" b="1" dirty="0" err="1" smtClean="0"/>
              <a:t>Conselhos</a:t>
            </a:r>
            <a:endParaRPr lang="en-US" b="1" dirty="0" smtClean="0"/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229600" cy="5184576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buNone/>
            </a:pPr>
            <a:r>
              <a:rPr lang="en-US" sz="2800" b="1" dirty="0" smtClean="0"/>
              <a:t>     - </a:t>
            </a:r>
            <a:r>
              <a:rPr lang="en-US" sz="2800" b="1" dirty="0" err="1" smtClean="0"/>
              <a:t>aprovar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devolução</a:t>
            </a:r>
            <a:r>
              <a:rPr lang="en-US" sz="2800" b="1" dirty="0" smtClean="0"/>
              <a:t> de </a:t>
            </a:r>
            <a:r>
              <a:rPr lang="en-US" sz="2800" b="1" dirty="0" err="1" smtClean="0"/>
              <a:t>contribuições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indevidas</a:t>
            </a:r>
            <a:endParaRPr lang="en-US" sz="2800" b="1" dirty="0" smtClean="0"/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2800" b="1" dirty="0" smtClean="0"/>
              <a:t>     - </a:t>
            </a:r>
            <a:r>
              <a:rPr lang="en-US" sz="2800" b="1" dirty="0" err="1" smtClean="0"/>
              <a:t>aprovar</a:t>
            </a:r>
            <a:r>
              <a:rPr lang="en-US" sz="2800" b="1" dirty="0" smtClean="0"/>
              <a:t> a </a:t>
            </a:r>
            <a:r>
              <a:rPr lang="en-US" sz="2800" b="1" dirty="0" err="1" smtClean="0"/>
              <a:t>celebração</a:t>
            </a:r>
            <a:r>
              <a:rPr lang="en-US" sz="2800" b="1" dirty="0" smtClean="0"/>
              <a:t> de </a:t>
            </a:r>
            <a:r>
              <a:rPr lang="en-US" sz="2800" b="1" dirty="0" err="1" smtClean="0"/>
              <a:t>convênios</a:t>
            </a:r>
            <a:r>
              <a:rPr lang="en-US" sz="2800" b="1" dirty="0" smtClean="0"/>
              <a:t> e </a:t>
            </a:r>
            <a:r>
              <a:rPr lang="en-US" sz="2800" b="1" dirty="0" err="1" smtClean="0"/>
              <a:t>contratos</a:t>
            </a:r>
            <a:endParaRPr lang="en-US" sz="2800" b="1" dirty="0" smtClean="0"/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2800" b="1" dirty="0" smtClean="0"/>
              <a:t>     - </a:t>
            </a:r>
            <a:r>
              <a:rPr lang="en-US" sz="2800" b="1" dirty="0" err="1" smtClean="0"/>
              <a:t>aprovar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planos</a:t>
            </a:r>
            <a:r>
              <a:rPr lang="en-US" sz="2800" b="1" dirty="0" smtClean="0"/>
              <a:t> de </a:t>
            </a:r>
            <a:r>
              <a:rPr lang="en-US" sz="2800" b="1" dirty="0" err="1" smtClean="0"/>
              <a:t>contas</a:t>
            </a:r>
            <a:r>
              <a:rPr lang="en-US" sz="2800" b="1" dirty="0" smtClean="0"/>
              <a:t> e </a:t>
            </a:r>
            <a:r>
              <a:rPr lang="en-US" sz="2800" b="1" dirty="0" err="1" smtClean="0"/>
              <a:t>plano</a:t>
            </a:r>
            <a:r>
              <a:rPr lang="en-US" sz="2800" b="1" dirty="0" smtClean="0"/>
              <a:t> de </a:t>
            </a:r>
            <a:r>
              <a:rPr lang="en-US" sz="2800" b="1" dirty="0" err="1" smtClean="0"/>
              <a:t>investimentos</a:t>
            </a:r>
            <a:endParaRPr lang="en-US" sz="2800" b="1" dirty="0" smtClean="0"/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2800" b="1" dirty="0" smtClean="0"/>
              <a:t>     - </a:t>
            </a:r>
            <a:r>
              <a:rPr lang="en-US" sz="2800" b="1" dirty="0" err="1" smtClean="0"/>
              <a:t>aprovar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contas</a:t>
            </a:r>
            <a:r>
              <a:rPr lang="en-US" sz="2800" b="1" dirty="0" smtClean="0"/>
              <a:t> do </a:t>
            </a:r>
            <a:r>
              <a:rPr lang="en-US" sz="2800" b="1" dirty="0" err="1" smtClean="0"/>
              <a:t>exercício</a:t>
            </a:r>
            <a:r>
              <a:rPr lang="en-US" sz="2800" b="1" dirty="0" smtClean="0"/>
              <a:t> e </a:t>
            </a:r>
            <a:r>
              <a:rPr lang="en-US" sz="2800" b="1" dirty="0" err="1" smtClean="0"/>
              <a:t>demonstrações</a:t>
            </a:r>
            <a:r>
              <a:rPr lang="en-US" sz="2800" b="1" dirty="0" smtClean="0"/>
              <a:t>  </a:t>
            </a:r>
            <a:r>
              <a:rPr lang="en-US" sz="2800" b="1" dirty="0" err="1" smtClean="0"/>
              <a:t>contábeis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fiscais</a:t>
            </a:r>
            <a:r>
              <a:rPr lang="en-US" sz="2800" b="1" dirty="0" smtClean="0"/>
              <a:t> e </a:t>
            </a:r>
            <a:r>
              <a:rPr lang="en-US" sz="2800" b="1" dirty="0" err="1" smtClean="0"/>
              <a:t>administrativas</a:t>
            </a:r>
            <a:r>
              <a:rPr lang="en-US" sz="2800" b="1" dirty="0" smtClean="0"/>
              <a:t>,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2800" b="1" dirty="0" smtClean="0"/>
              <a:t>     - </a:t>
            </a:r>
            <a:r>
              <a:rPr lang="en-US" sz="2800" b="1" dirty="0" err="1" smtClean="0"/>
              <a:t>aceitar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doações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autorizar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alienações</a:t>
            </a:r>
            <a:r>
              <a:rPr lang="en-US" sz="2800" b="1" dirty="0" smtClean="0"/>
              <a:t>, etc.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2800" b="1" dirty="0"/>
              <a:t> </a:t>
            </a:r>
            <a:r>
              <a:rPr lang="en-US" sz="2800" b="1" dirty="0" smtClean="0"/>
              <a:t>    - </a:t>
            </a:r>
            <a:r>
              <a:rPr lang="en-US" sz="2800" b="1" dirty="0" err="1" smtClean="0"/>
              <a:t>acompanhar</a:t>
            </a:r>
            <a:r>
              <a:rPr lang="en-US" sz="2800" b="1" dirty="0" smtClean="0"/>
              <a:t> a </a:t>
            </a:r>
            <a:r>
              <a:rPr lang="en-US" sz="2800" b="1" dirty="0" err="1" smtClean="0"/>
              <a:t>legislação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sobre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previdência</a:t>
            </a:r>
            <a:r>
              <a:rPr lang="en-US" sz="2800" b="1" dirty="0" smtClean="0"/>
              <a:t> do </a:t>
            </a:r>
            <a:r>
              <a:rPr lang="en-US" sz="2800" b="1" dirty="0" err="1" smtClean="0"/>
              <a:t>servidor</a:t>
            </a:r>
            <a:r>
              <a:rPr lang="en-US" sz="2800" b="1" dirty="0" smtClean="0"/>
              <a:t>. Ex. Lei 13.135 (</a:t>
            </a:r>
            <a:r>
              <a:rPr lang="en-US" sz="2800" b="1" dirty="0" err="1" smtClean="0"/>
              <a:t>que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alterou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os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critérios</a:t>
            </a:r>
            <a:r>
              <a:rPr lang="en-US" sz="2800" b="1" dirty="0" smtClean="0"/>
              <a:t> de </a:t>
            </a:r>
            <a:r>
              <a:rPr lang="en-US" sz="2800" b="1" dirty="0" err="1" smtClean="0"/>
              <a:t>concessão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pensão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por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morte</a:t>
            </a:r>
            <a:r>
              <a:rPr lang="en-US" sz="2800" b="1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b="1" dirty="0" err="1" smtClean="0"/>
              <a:t>Atribuições</a:t>
            </a:r>
            <a:r>
              <a:rPr lang="en-US" b="1" dirty="0" smtClean="0"/>
              <a:t> dos </a:t>
            </a:r>
            <a:r>
              <a:rPr lang="en-US" b="1" dirty="0" err="1" smtClean="0"/>
              <a:t>Conselhos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b="1" dirty="0" smtClean="0"/>
              <a:t>O </a:t>
            </a:r>
            <a:r>
              <a:rPr lang="en-US" b="1" dirty="0" err="1" smtClean="0"/>
              <a:t>direito</a:t>
            </a:r>
            <a:r>
              <a:rPr lang="en-US" b="1" dirty="0" smtClean="0"/>
              <a:t> do </a:t>
            </a:r>
            <a:r>
              <a:rPr lang="en-US" b="1" dirty="0" err="1" smtClean="0"/>
              <a:t>servidor</a:t>
            </a:r>
            <a:r>
              <a:rPr lang="en-US" b="1" dirty="0" smtClean="0"/>
              <a:t> à </a:t>
            </a:r>
            <a:r>
              <a:rPr lang="en-US" b="1" dirty="0" err="1" smtClean="0"/>
              <a:t>informação</a:t>
            </a:r>
            <a:r>
              <a:rPr lang="en-US" b="1" dirty="0" smtClean="0"/>
              <a:t> (lei de </a:t>
            </a:r>
            <a:r>
              <a:rPr lang="en-US" b="1" dirty="0" err="1" smtClean="0"/>
              <a:t>acesso</a:t>
            </a:r>
            <a:r>
              <a:rPr lang="en-US" b="1" dirty="0" smtClean="0"/>
              <a:t> à </a:t>
            </a:r>
            <a:r>
              <a:rPr lang="en-US" b="1" dirty="0" err="1" smtClean="0"/>
              <a:t>informação</a:t>
            </a:r>
            <a:r>
              <a:rPr lang="en-US" b="1" dirty="0" smtClean="0"/>
              <a:t> – </a:t>
            </a:r>
            <a:r>
              <a:rPr lang="en-US" b="1" dirty="0" err="1" smtClean="0"/>
              <a:t>Conselho</a:t>
            </a:r>
            <a:r>
              <a:rPr lang="en-US" b="1" dirty="0" smtClean="0"/>
              <a:t> é o canal de </a:t>
            </a:r>
            <a:r>
              <a:rPr lang="en-US" b="1" dirty="0" err="1" smtClean="0"/>
              <a:t>comunicação</a:t>
            </a:r>
            <a:r>
              <a:rPr lang="en-US" b="1" dirty="0" smtClean="0"/>
              <a:t> entre </a:t>
            </a:r>
            <a:r>
              <a:rPr lang="en-US" b="1" dirty="0" err="1" smtClean="0"/>
              <a:t>servidor</a:t>
            </a:r>
            <a:r>
              <a:rPr lang="en-US" b="1" dirty="0" smtClean="0"/>
              <a:t> e a </a:t>
            </a:r>
            <a:r>
              <a:rPr lang="en-US" b="1" dirty="0" err="1" smtClean="0"/>
              <a:t>autarquia</a:t>
            </a:r>
            <a:r>
              <a:rPr lang="en-US" b="1" dirty="0" smtClean="0"/>
              <a:t> </a:t>
            </a:r>
            <a:r>
              <a:rPr lang="en-US" b="1" dirty="0" err="1" smtClean="0"/>
              <a:t>previdenciária</a:t>
            </a:r>
            <a:endParaRPr lang="en-US" b="1" dirty="0" smtClean="0"/>
          </a:p>
          <a:p>
            <a:pPr algn="just"/>
            <a:r>
              <a:rPr lang="en-US" b="1" dirty="0" err="1" smtClean="0"/>
              <a:t>Publicar</a:t>
            </a:r>
            <a:r>
              <a:rPr lang="en-US" b="1" dirty="0" smtClean="0"/>
              <a:t> </a:t>
            </a:r>
            <a:r>
              <a:rPr lang="en-US" b="1" dirty="0" err="1" smtClean="0"/>
              <a:t>decisões</a:t>
            </a:r>
            <a:r>
              <a:rPr lang="en-US" b="1" dirty="0" smtClean="0"/>
              <a:t> (</a:t>
            </a:r>
            <a:r>
              <a:rPr lang="en-US" b="1" dirty="0" err="1" smtClean="0"/>
              <a:t>extrato</a:t>
            </a:r>
            <a:r>
              <a:rPr lang="en-US" b="1" dirty="0" smtClean="0"/>
              <a:t>)</a:t>
            </a:r>
          </a:p>
          <a:p>
            <a:pPr algn="just"/>
            <a:r>
              <a:rPr lang="pt-BR" b="1" dirty="0" smtClean="0"/>
              <a:t>Acompanhar os pareceres (decisões) da Consultoria Geral da União junto ao MPS</a:t>
            </a:r>
          </a:p>
          <a:p>
            <a:pPr lvl="1" algn="just"/>
            <a:r>
              <a:rPr lang="pt-BR" b="1" dirty="0" smtClean="0"/>
              <a:t>Ex. Parecer 287/2013.</a:t>
            </a:r>
            <a:r>
              <a:rPr lang="pt-BR" b="1" dirty="0" err="1" smtClean="0"/>
              <a:t>Conjur</a:t>
            </a:r>
            <a:r>
              <a:rPr lang="pt-BR" b="1" dirty="0" smtClean="0"/>
              <a:t>.MPS.CGU/AGU –</a:t>
            </a:r>
          </a:p>
          <a:p>
            <a:pPr lvl="1" algn="just"/>
            <a:r>
              <a:rPr lang="pt-BR" b="1" dirty="0" smtClean="0"/>
              <a:t>Trata de tempo de serviço e atividades concomitantes.Iniciativa privada e emprego público anterior à Lei. 8.112/90.</a:t>
            </a:r>
          </a:p>
          <a:p>
            <a:pPr lvl="1" algn="just"/>
            <a:r>
              <a:rPr lang="pt-BR" b="1" dirty="0" smtClean="0"/>
              <a:t>Outros: sobre </a:t>
            </a:r>
            <a:r>
              <a:rPr lang="pt-BR" b="1" dirty="0" err="1" smtClean="0"/>
              <a:t>desaverbação</a:t>
            </a:r>
            <a:r>
              <a:rPr lang="pt-BR" b="1" dirty="0" smtClean="0"/>
              <a:t> de tempo (</a:t>
            </a:r>
            <a:r>
              <a:rPr lang="pt-BR" b="1" dirty="0" err="1" smtClean="0"/>
              <a:t>conjur</a:t>
            </a:r>
            <a:r>
              <a:rPr lang="pt-BR" b="1" dirty="0" smtClean="0"/>
              <a:t> 68); sobre abrangência do termo serviço público (</a:t>
            </a:r>
            <a:r>
              <a:rPr lang="pt-BR" b="1" dirty="0" err="1" smtClean="0"/>
              <a:t>conjur</a:t>
            </a:r>
            <a:r>
              <a:rPr lang="pt-BR" b="1" dirty="0" smtClean="0"/>
              <a:t> 104)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Atribuições</a:t>
            </a:r>
            <a:r>
              <a:rPr lang="en-US" b="1" dirty="0" smtClean="0"/>
              <a:t> dos </a:t>
            </a:r>
            <a:r>
              <a:rPr lang="en-US" b="1" dirty="0" err="1" smtClean="0"/>
              <a:t>Conselheiros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b="1" dirty="0" smtClean="0"/>
              <a:t>Acompanhamento das situações de acumulação e afastamentos </a:t>
            </a:r>
          </a:p>
          <a:p>
            <a:pPr>
              <a:lnSpc>
                <a:spcPct val="90000"/>
              </a:lnSpc>
            </a:pPr>
            <a:r>
              <a:rPr lang="pt-BR" b="1" dirty="0" smtClean="0"/>
              <a:t>Recurso aos </a:t>
            </a:r>
            <a:r>
              <a:rPr lang="pt-BR" b="1" dirty="0" err="1" smtClean="0"/>
              <a:t>TCs</a:t>
            </a:r>
            <a:r>
              <a:rPr lang="pt-BR" b="1" dirty="0" smtClean="0"/>
              <a:t>?</a:t>
            </a:r>
          </a:p>
          <a:p>
            <a:pPr>
              <a:lnSpc>
                <a:spcPct val="110000"/>
              </a:lnSpc>
            </a:pPr>
            <a:r>
              <a:rPr lang="en-US" b="1" dirty="0" smtClean="0"/>
              <a:t> </a:t>
            </a:r>
            <a:r>
              <a:rPr lang="en-US" b="1" dirty="0" err="1" smtClean="0"/>
              <a:t>aconselhamento</a:t>
            </a:r>
            <a:r>
              <a:rPr lang="en-US" b="1" dirty="0" smtClean="0"/>
              <a:t> </a:t>
            </a:r>
            <a:r>
              <a:rPr lang="en-US" b="1" dirty="0" err="1" smtClean="0"/>
              <a:t>da</a:t>
            </a:r>
            <a:r>
              <a:rPr lang="en-US" b="1" dirty="0" smtClean="0"/>
              <a:t> </a:t>
            </a:r>
            <a:r>
              <a:rPr lang="en-US" b="1" dirty="0" err="1" smtClean="0"/>
              <a:t>direção</a:t>
            </a:r>
            <a:r>
              <a:rPr lang="en-US" b="1" dirty="0" smtClean="0"/>
              <a:t> do </a:t>
            </a:r>
            <a:r>
              <a:rPr lang="en-US" b="1" dirty="0" err="1" smtClean="0"/>
              <a:t>Instituto</a:t>
            </a:r>
            <a:endParaRPr lang="en-US" b="1" dirty="0" smtClean="0"/>
          </a:p>
          <a:p>
            <a:pPr>
              <a:lnSpc>
                <a:spcPct val="110000"/>
              </a:lnSpc>
            </a:pPr>
            <a:r>
              <a:rPr lang="en-US" b="1" dirty="0" smtClean="0"/>
              <a:t> </a:t>
            </a:r>
            <a:r>
              <a:rPr lang="en-US" b="1" dirty="0" err="1" smtClean="0"/>
              <a:t>representar</a:t>
            </a:r>
            <a:r>
              <a:rPr lang="en-US" b="1" dirty="0" smtClean="0"/>
              <a:t> </a:t>
            </a:r>
            <a:r>
              <a:rPr lang="en-US" b="1" dirty="0" err="1" smtClean="0"/>
              <a:t>sobre</a:t>
            </a:r>
            <a:r>
              <a:rPr lang="en-US" b="1" dirty="0" smtClean="0"/>
              <a:t> </a:t>
            </a:r>
            <a:r>
              <a:rPr lang="en-US" b="1" dirty="0" err="1" smtClean="0"/>
              <a:t>irregularidades</a:t>
            </a:r>
            <a:r>
              <a:rPr lang="en-US" b="1" dirty="0" smtClean="0"/>
              <a:t> no </a:t>
            </a:r>
            <a:r>
              <a:rPr lang="en-US" b="1" dirty="0" err="1" smtClean="0"/>
              <a:t>ingresso</a:t>
            </a:r>
            <a:r>
              <a:rPr lang="en-US" b="1" dirty="0" smtClean="0"/>
              <a:t>, </a:t>
            </a:r>
            <a:r>
              <a:rPr lang="en-US" b="1" dirty="0" err="1" smtClean="0"/>
              <a:t>nos</a:t>
            </a:r>
            <a:r>
              <a:rPr lang="en-US" b="1" dirty="0" smtClean="0"/>
              <a:t> </a:t>
            </a:r>
            <a:r>
              <a:rPr lang="en-US" b="1" dirty="0" err="1" smtClean="0"/>
              <a:t>exames</a:t>
            </a:r>
            <a:r>
              <a:rPr lang="en-US" b="1" dirty="0" smtClean="0"/>
              <a:t> </a:t>
            </a:r>
            <a:r>
              <a:rPr lang="en-US" b="1" dirty="0" err="1" smtClean="0"/>
              <a:t>admissionais</a:t>
            </a:r>
            <a:endParaRPr lang="en-US" b="1" dirty="0" smtClean="0"/>
          </a:p>
          <a:p>
            <a:pPr>
              <a:lnSpc>
                <a:spcPct val="110000"/>
              </a:lnSpc>
              <a:buNone/>
            </a:pPr>
            <a:r>
              <a:rPr lang="en-US" b="1" dirty="0" smtClean="0"/>
              <a:t> -</a:t>
            </a:r>
            <a:endParaRPr lang="pt-BR" b="1" dirty="0" smtClean="0"/>
          </a:p>
          <a:p>
            <a:pPr>
              <a:lnSpc>
                <a:spcPct val="90000"/>
              </a:lnSpc>
            </a:pPr>
            <a:endParaRPr lang="pt-BR" b="1" dirty="0" smtClean="0"/>
          </a:p>
          <a:p>
            <a:pPr>
              <a:lnSpc>
                <a:spcPct val="90000"/>
              </a:lnSpc>
            </a:pPr>
            <a:endParaRPr lang="pt-BR" b="1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pt-BR" dirty="0" smtClean="0"/>
              <a:t>Atribuições do Conselho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>
            <a:noAutofit/>
          </a:bodyPr>
          <a:lstStyle/>
          <a:p>
            <a:r>
              <a:rPr lang="pt-BR" sz="2800" b="1" dirty="0" smtClean="0"/>
              <a:t>Estar em dia com as notas técnicas e pareceres do MPS</a:t>
            </a:r>
          </a:p>
          <a:p>
            <a:r>
              <a:rPr lang="pt-BR" sz="2800" b="1" dirty="0" smtClean="0"/>
              <a:t> Ex. Nota Técnica no. 4/2012 (devolução de contribuição previdenciária indevidas aos servidores e entes patronais)</a:t>
            </a:r>
          </a:p>
          <a:p>
            <a:r>
              <a:rPr lang="pt-BR" sz="2800" b="1" dirty="0" smtClean="0"/>
              <a:t>Acompanhar as decisões do respectivo Tribunal de </a:t>
            </a:r>
            <a:r>
              <a:rPr lang="pt-BR" sz="2800" b="1" dirty="0" smtClean="0"/>
              <a:t>Contas e das decisões judiciais, </a:t>
            </a:r>
            <a:r>
              <a:rPr lang="pt-BR" sz="2800" b="1" smtClean="0"/>
              <a:t>em especial, do STF</a:t>
            </a:r>
            <a:endParaRPr lang="pt-BR" sz="2800" b="1" dirty="0" smtClean="0"/>
          </a:p>
          <a:p>
            <a:pPr lvl="1"/>
            <a:r>
              <a:rPr lang="pt-BR" sz="2400" b="1" dirty="0" err="1" smtClean="0"/>
              <a:t>Exs</a:t>
            </a:r>
            <a:r>
              <a:rPr lang="pt-BR" sz="2400" b="1" dirty="0" smtClean="0"/>
              <a:t>. TCESP – respondeu consulta sobre a aposentadoria de Diretores de Escola</a:t>
            </a:r>
          </a:p>
          <a:p>
            <a:pPr>
              <a:lnSpc>
                <a:spcPct val="110000"/>
              </a:lnSpc>
            </a:pPr>
            <a:r>
              <a:rPr lang="en-US" sz="2800" b="1" dirty="0" err="1" smtClean="0"/>
              <a:t>zelar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pelo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cadastramento</a:t>
            </a:r>
            <a:r>
              <a:rPr lang="en-US" sz="2800" b="1" dirty="0" smtClean="0"/>
              <a:t> do </a:t>
            </a:r>
            <a:r>
              <a:rPr lang="en-US" sz="2800" b="1" dirty="0" err="1" smtClean="0"/>
              <a:t>servidor</a:t>
            </a:r>
            <a:r>
              <a:rPr lang="en-US" sz="2800" b="1" dirty="0" smtClean="0"/>
              <a:t> se </a:t>
            </a:r>
            <a:r>
              <a:rPr lang="en-US" sz="2800" b="1" dirty="0" err="1" smtClean="0"/>
              <a:t>processe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regularmente</a:t>
            </a:r>
            <a:endParaRPr lang="en-US" sz="2800" b="1" dirty="0" smtClean="0"/>
          </a:p>
          <a:p>
            <a:endParaRPr lang="pt-B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FFC063-C127-4369-9AAD-3B110A7A0C18}" type="slidenum">
              <a:rPr lang="pt-BR"/>
              <a:pPr/>
              <a:t>14</a:t>
            </a:fld>
            <a:endParaRPr lang="pt-BR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 err="1" smtClean="0"/>
              <a:t>Atribuições</a:t>
            </a:r>
            <a:r>
              <a:rPr lang="en-US" b="1" dirty="0" smtClean="0"/>
              <a:t> dos </a:t>
            </a:r>
            <a:r>
              <a:rPr lang="en-US" b="1" dirty="0" err="1" smtClean="0"/>
              <a:t>Conselheiros</a:t>
            </a:r>
            <a:endParaRPr lang="en-US" b="1" dirty="0" smtClean="0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736"/>
            <a:ext cx="8229600" cy="5544616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defRPr/>
            </a:pPr>
            <a:endParaRPr lang="pt-BR" sz="24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pt-BR" sz="2800" b="1" dirty="0" smtClean="0"/>
              <a:t>Ter presente: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pt-BR" sz="2800" b="1" dirty="0" smtClean="0"/>
              <a:t>Remuneração no cargo efetivo – base de cálculo e limite dos proventos e pensões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pt-BR" sz="2800" b="1" dirty="0" smtClean="0"/>
              <a:t>Correlação com a </a:t>
            </a:r>
            <a:r>
              <a:rPr lang="pt-BR" sz="2800" b="1" dirty="0" err="1" smtClean="0"/>
              <a:t>contributividade</a:t>
            </a:r>
            <a:r>
              <a:rPr lang="pt-BR" sz="2800" b="1" dirty="0" smtClean="0"/>
              <a:t> - </a:t>
            </a:r>
            <a:r>
              <a:rPr lang="pt-BR" sz="2800" b="1" dirty="0" err="1" smtClean="0"/>
              <a:t>benefícioxcusteio</a:t>
            </a:r>
            <a:r>
              <a:rPr lang="pt-BR" sz="2800" b="1" dirty="0" smtClean="0"/>
              <a:t> (art. 195, § 5º,CF)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pt-B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Conceito deve estar previsto em lei: O valor constituído pelos vencimento base do cargo efetivo, acrescido das vantagens pecuniárias permanentes, os adicionais de caráter individual, vantagens incorporadas ou incorporáveis (ON 2/2009 –art.2º, IX)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pt-BR" sz="28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2C9337-B86E-40A1-98E6-46DEA1FACA8B}" type="slidenum">
              <a:rPr lang="pt-BR"/>
              <a:pPr/>
              <a:t>15</a:t>
            </a:fld>
            <a:endParaRPr lang="pt-BR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err="1" smtClean="0"/>
              <a:t>Atribuições</a:t>
            </a:r>
            <a:r>
              <a:rPr lang="en-US" b="1" dirty="0" smtClean="0"/>
              <a:t> dos </a:t>
            </a:r>
            <a:r>
              <a:rPr lang="en-US" b="1" dirty="0" err="1" smtClean="0"/>
              <a:t>Conselheiros</a:t>
            </a:r>
            <a:endParaRPr lang="en-US" b="1" dirty="0" smtClean="0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pt-BR" sz="2800" b="1" dirty="0" smtClean="0"/>
              <a:t>Parcelas</a:t>
            </a:r>
            <a:r>
              <a:rPr lang="pt-BR" sz="5400" b="1" dirty="0" smtClean="0"/>
              <a:t> </a:t>
            </a:r>
            <a:r>
              <a:rPr lang="pt-BR" sz="2800" b="1" dirty="0" smtClean="0"/>
              <a:t>inerentes ao cargo (todos os titulares de determinado cargo recebem): são integrantes da remuneração no cargo efetivo – base de contribuição – lei local deve estabelecer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pt-BR" sz="2800" b="1" dirty="0" smtClean="0"/>
              <a:t>Ex: gratificação de nível superior para os cargos de nível superior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pt-BR" sz="2800" b="1" dirty="0" smtClean="0"/>
              <a:t>Verbas permanentes porém variáveis: a lei deve prever como será fixado o valor nos proventos e pensão. 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pt-BR" sz="2800" b="1" dirty="0" smtClean="0"/>
          </a:p>
          <a:p>
            <a:pPr algn="just" eaLnBrk="1" hangingPunct="1">
              <a:lnSpc>
                <a:spcPct val="90000"/>
              </a:lnSpc>
              <a:defRPr/>
            </a:pPr>
            <a:endParaRPr lang="pt-BR" sz="54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AB8C3A-A2AA-4396-B1A3-A546259EF2C4}" type="slidenum">
              <a:rPr lang="pt-BR"/>
              <a:pPr/>
              <a:t>16</a:t>
            </a:fld>
            <a:endParaRPr lang="pt-BR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 b="1" dirty="0" err="1" smtClean="0"/>
              <a:t>Posição</a:t>
            </a:r>
            <a:r>
              <a:rPr lang="en-US" sz="3400" b="1" dirty="0" smtClean="0"/>
              <a:t> do STF </a:t>
            </a:r>
            <a:r>
              <a:rPr lang="en-US" sz="3400" b="1" dirty="0" err="1" smtClean="0"/>
              <a:t>sobre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incidência</a:t>
            </a:r>
            <a:r>
              <a:rPr lang="en-US" sz="3400" b="1" dirty="0" smtClean="0"/>
              <a:t> de </a:t>
            </a:r>
            <a:r>
              <a:rPr lang="en-US" sz="3400" b="1" dirty="0" err="1" smtClean="0"/>
              <a:t>contribuição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previdenciária</a:t>
            </a:r>
            <a:endParaRPr lang="en-US" sz="3400" b="1" dirty="0" smtClean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b="1" dirty="0" smtClean="0"/>
              <a:t>STF RE 593068 – repercussão geral, p.22.05.2009 – discute-se a exigibilidade da contribuição previdenciária sobre verbas transitórias: terço de férias, serviço extraordinário, adicional noturno e adicional de insalubridade.</a:t>
            </a:r>
          </a:p>
          <a:p>
            <a:pPr eaLnBrk="1" hangingPunct="1">
              <a:lnSpc>
                <a:spcPct val="90000"/>
              </a:lnSpc>
              <a:buNone/>
            </a:pPr>
            <a:endParaRPr lang="pt-BR" b="1" dirty="0" smtClean="0"/>
          </a:p>
          <a:p>
            <a:pPr eaLnBrk="1" hangingPunct="1">
              <a:lnSpc>
                <a:spcPct val="90000"/>
              </a:lnSpc>
            </a:pPr>
            <a:r>
              <a:rPr lang="pt-BR" b="1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092A54-2888-4C89-BB9F-0E347F89C80A}" type="slidenum">
              <a:rPr lang="pt-BR"/>
              <a:pPr/>
              <a:t>17</a:t>
            </a:fld>
            <a:endParaRPr lang="pt-BR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err="1" smtClean="0"/>
              <a:t>Direitos</a:t>
            </a:r>
            <a:r>
              <a:rPr lang="en-US" b="1" dirty="0" smtClean="0"/>
              <a:t> dos </a:t>
            </a:r>
            <a:r>
              <a:rPr lang="en-US" b="1" dirty="0" err="1" smtClean="0"/>
              <a:t>Conselheiros</a:t>
            </a:r>
            <a:endParaRPr lang="en-US" b="1" dirty="0" smtClean="0"/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É </a:t>
            </a:r>
            <a:r>
              <a:rPr lang="en-US" b="1" dirty="0" err="1" smtClean="0"/>
              <a:t>possível</a:t>
            </a:r>
            <a:r>
              <a:rPr lang="en-US" b="1" dirty="0" smtClean="0"/>
              <a:t> </a:t>
            </a:r>
            <a:r>
              <a:rPr lang="en-US" b="1" dirty="0" err="1" smtClean="0"/>
              <a:t>fixar</a:t>
            </a:r>
            <a:r>
              <a:rPr lang="en-US" b="1" dirty="0" smtClean="0"/>
              <a:t>-se, </a:t>
            </a:r>
            <a:r>
              <a:rPr lang="en-US" b="1" dirty="0" err="1" smtClean="0"/>
              <a:t>em</a:t>
            </a:r>
            <a:r>
              <a:rPr lang="en-US" b="1" dirty="0" smtClean="0"/>
              <a:t> lei, </a:t>
            </a:r>
            <a:r>
              <a:rPr lang="en-US" b="1" dirty="0" err="1" smtClean="0"/>
              <a:t>sobre</a:t>
            </a:r>
            <a:r>
              <a:rPr lang="en-US" b="1" dirty="0" smtClean="0"/>
              <a:t> a </a:t>
            </a:r>
            <a:r>
              <a:rPr lang="en-US" b="1" dirty="0" err="1" smtClean="0"/>
              <a:t>concessão</a:t>
            </a:r>
            <a:r>
              <a:rPr lang="en-US" b="1" dirty="0" smtClean="0"/>
              <a:t> de </a:t>
            </a:r>
            <a:r>
              <a:rPr lang="en-US" b="1" dirty="0" err="1" smtClean="0"/>
              <a:t>gratificação</a:t>
            </a:r>
            <a:r>
              <a:rPr lang="en-US" b="1" dirty="0" smtClean="0"/>
              <a:t> </a:t>
            </a:r>
            <a:r>
              <a:rPr lang="en-US" b="1" dirty="0" err="1" smtClean="0"/>
              <a:t>aos</a:t>
            </a:r>
            <a:r>
              <a:rPr lang="en-US" b="1" dirty="0" smtClean="0"/>
              <a:t> </a:t>
            </a:r>
            <a:r>
              <a:rPr lang="en-US" b="1" dirty="0" err="1" smtClean="0"/>
              <a:t>conselheiros</a:t>
            </a:r>
            <a:r>
              <a:rPr lang="en-US" b="1" dirty="0" smtClean="0"/>
              <a:t> </a:t>
            </a:r>
          </a:p>
          <a:p>
            <a:pPr eaLnBrk="1" hangingPunct="1"/>
            <a:r>
              <a:rPr lang="en-US" b="1" u="sng" dirty="0" err="1" smtClean="0">
                <a:solidFill>
                  <a:srgbClr val="FF0000"/>
                </a:solidFill>
              </a:rPr>
              <a:t>Garantia</a:t>
            </a:r>
            <a:r>
              <a:rPr lang="en-US" b="1" u="sng" dirty="0" smtClean="0">
                <a:solidFill>
                  <a:srgbClr val="FF0000"/>
                </a:solidFill>
              </a:rPr>
              <a:t> de </a:t>
            </a:r>
            <a:r>
              <a:rPr lang="en-US" b="1" u="sng" dirty="0" err="1" smtClean="0">
                <a:solidFill>
                  <a:srgbClr val="FF0000"/>
                </a:solidFill>
              </a:rPr>
              <a:t>permanente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</a:rPr>
              <a:t>capacitação</a:t>
            </a:r>
            <a:r>
              <a:rPr lang="en-US" b="1" u="sng" dirty="0" smtClean="0">
                <a:solidFill>
                  <a:srgbClr val="FF0000"/>
                </a:solidFill>
              </a:rPr>
              <a:t> dos </a:t>
            </a:r>
            <a:r>
              <a:rPr lang="en-US" b="1" u="sng" dirty="0" err="1" smtClean="0">
                <a:solidFill>
                  <a:srgbClr val="FF0000"/>
                </a:solidFill>
              </a:rPr>
              <a:t>Conselheiros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</a:rPr>
              <a:t>nas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</a:rPr>
              <a:t>questões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</a:rPr>
              <a:t>previdenciárias</a:t>
            </a:r>
            <a:endParaRPr lang="en-US" b="1" u="sng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en-US" b="1" dirty="0" err="1" smtClean="0"/>
              <a:t>Não</a:t>
            </a:r>
            <a:r>
              <a:rPr lang="en-US" b="1" dirty="0" smtClean="0"/>
              <a:t> ser </a:t>
            </a:r>
            <a:r>
              <a:rPr lang="en-US" b="1" dirty="0" err="1" smtClean="0"/>
              <a:t>removido</a:t>
            </a:r>
            <a:r>
              <a:rPr lang="en-US" b="1" dirty="0" smtClean="0"/>
              <a:t> </a:t>
            </a:r>
            <a:r>
              <a:rPr lang="en-US" b="1" dirty="0" err="1" smtClean="0"/>
              <a:t>sem</a:t>
            </a:r>
            <a:r>
              <a:rPr lang="en-US" b="1" dirty="0" smtClean="0"/>
              <a:t> </a:t>
            </a:r>
            <a:r>
              <a:rPr lang="en-US" b="1" dirty="0" err="1" smtClean="0"/>
              <a:t>anuência</a:t>
            </a:r>
            <a:endParaRPr lang="en-US" b="1" dirty="0" smtClean="0"/>
          </a:p>
          <a:p>
            <a:pPr eaLnBrk="1" hangingPunct="1"/>
            <a:r>
              <a:rPr lang="en-US" b="1" dirty="0" err="1" smtClean="0"/>
              <a:t>Pleno</a:t>
            </a:r>
            <a:r>
              <a:rPr lang="en-US" b="1" dirty="0" smtClean="0"/>
              <a:t> </a:t>
            </a:r>
            <a:r>
              <a:rPr lang="en-US" b="1" dirty="0" err="1" smtClean="0"/>
              <a:t>exercício</a:t>
            </a:r>
            <a:r>
              <a:rPr lang="en-US" b="1" dirty="0" smtClean="0"/>
              <a:t> de </a:t>
            </a:r>
            <a:r>
              <a:rPr lang="en-US" b="1" dirty="0" err="1" smtClean="0"/>
              <a:t>suas</a:t>
            </a:r>
            <a:r>
              <a:rPr lang="en-US" b="1" dirty="0" smtClean="0"/>
              <a:t> </a:t>
            </a:r>
            <a:r>
              <a:rPr lang="en-US" b="1" dirty="0" err="1" smtClean="0"/>
              <a:t>funções</a:t>
            </a:r>
            <a:r>
              <a:rPr lang="en-US" b="1" dirty="0" smtClean="0"/>
              <a:t> (</a:t>
            </a:r>
            <a:r>
              <a:rPr lang="en-US" b="1" dirty="0" err="1" smtClean="0"/>
              <a:t>não</a:t>
            </a:r>
            <a:r>
              <a:rPr lang="en-US" b="1" dirty="0" smtClean="0"/>
              <a:t> </a:t>
            </a:r>
            <a:r>
              <a:rPr lang="en-US" b="1" dirty="0" err="1" smtClean="0"/>
              <a:t>ter</a:t>
            </a:r>
            <a:r>
              <a:rPr lang="en-US" b="1" dirty="0" smtClean="0"/>
              <a:t> </a:t>
            </a:r>
            <a:r>
              <a:rPr lang="en-US" b="1" dirty="0" err="1" smtClean="0"/>
              <a:t>apontada</a:t>
            </a:r>
            <a:r>
              <a:rPr lang="en-US" b="1" dirty="0" smtClean="0"/>
              <a:t> </a:t>
            </a:r>
            <a:r>
              <a:rPr lang="en-US" b="1" dirty="0" err="1" smtClean="0"/>
              <a:t>falta</a:t>
            </a:r>
            <a:r>
              <a:rPr lang="en-US" b="1" dirty="0" smtClean="0"/>
              <a:t> </a:t>
            </a:r>
            <a:r>
              <a:rPr lang="en-US" b="1" dirty="0" err="1" smtClean="0"/>
              <a:t>nos</a:t>
            </a:r>
            <a:r>
              <a:rPr lang="en-US" b="1" dirty="0" smtClean="0"/>
              <a:t> </a:t>
            </a:r>
            <a:r>
              <a:rPr lang="en-US" b="1" dirty="0" err="1" smtClean="0"/>
              <a:t>dias</a:t>
            </a:r>
            <a:r>
              <a:rPr lang="en-US" b="1" dirty="0" smtClean="0"/>
              <a:t> de </a:t>
            </a:r>
            <a:r>
              <a:rPr lang="en-US" b="1" dirty="0" err="1" smtClean="0"/>
              <a:t>reuniões</a:t>
            </a:r>
            <a:r>
              <a:rPr lang="en-US" dirty="0" smtClean="0"/>
              <a:t>) </a:t>
            </a:r>
            <a:r>
              <a:rPr lang="en-US" b="1" dirty="0" err="1" smtClean="0"/>
              <a:t>justificar</a:t>
            </a:r>
            <a:r>
              <a:rPr lang="en-US" b="1" dirty="0" smtClean="0"/>
              <a:t> as </a:t>
            </a:r>
            <a:r>
              <a:rPr lang="en-US" b="1" dirty="0" err="1" smtClean="0"/>
              <a:t>faltas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A5AD34-6507-43E4-8F15-ABE46DF4C1E7}" type="slidenum">
              <a:rPr lang="pt-BR"/>
              <a:pPr/>
              <a:t>2</a:t>
            </a:fld>
            <a:endParaRPr lang="pt-BR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 b="1" dirty="0" err="1" smtClean="0"/>
              <a:t>Unidade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gestora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única</a:t>
            </a:r>
            <a:r>
              <a:rPr lang="en-US" sz="3400" b="1" dirty="0" smtClean="0"/>
              <a:t> (§20, art. 40, </a:t>
            </a:r>
            <a:r>
              <a:rPr lang="en-US" sz="3400" b="1" dirty="0" err="1" smtClean="0"/>
              <a:t>da</a:t>
            </a:r>
            <a:r>
              <a:rPr lang="en-US" sz="3400" b="1" dirty="0" smtClean="0"/>
              <a:t> CF)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5589240"/>
          </a:xfrm>
        </p:spPr>
        <p:txBody>
          <a:bodyPr>
            <a:normAutofit fontScale="25000" lnSpcReduction="20000"/>
          </a:bodyPr>
          <a:lstStyle/>
          <a:p>
            <a:pPr algn="just" eaLnBrk="1" hangingPunct="1">
              <a:lnSpc>
                <a:spcPct val="80000"/>
              </a:lnSpc>
              <a:spcBef>
                <a:spcPct val="0"/>
              </a:spcBef>
            </a:pPr>
            <a:endParaRPr lang="pt-BR" sz="2400" b="1" dirty="0" smtClean="0">
              <a:solidFill>
                <a:srgbClr val="FF0000"/>
              </a:solidFill>
            </a:endParaRPr>
          </a:p>
          <a:p>
            <a:pPr algn="just" eaLnBrk="1" hangingPunct="1">
              <a:lnSpc>
                <a:spcPct val="110000"/>
              </a:lnSpc>
              <a:spcBef>
                <a:spcPct val="0"/>
              </a:spcBef>
            </a:pPr>
            <a:r>
              <a:rPr lang="pt-BR" sz="9600" b="1" dirty="0" smtClean="0">
                <a:solidFill>
                  <a:srgbClr val="FF0000"/>
                </a:solidFill>
              </a:rPr>
              <a:t>gerenciar, direta ou indiretamente, a concessão, o pagamento e a manutenção, no mínimo, dos benefícios de aposentadoria e pensão </a:t>
            </a:r>
            <a:r>
              <a:rPr lang="pt-BR" sz="9600" b="1" dirty="0" smtClean="0"/>
              <a:t>de todos os poderes, órgãos e entidades do ente federativo</a:t>
            </a:r>
          </a:p>
          <a:p>
            <a:pPr algn="just" eaLnBrk="1" hangingPunct="1">
              <a:lnSpc>
                <a:spcPct val="110000"/>
              </a:lnSpc>
              <a:spcBef>
                <a:spcPct val="0"/>
              </a:spcBef>
            </a:pPr>
            <a:r>
              <a:rPr lang="pt-BR" sz="9600" b="1" u="sng" dirty="0" smtClean="0"/>
              <a:t> proceder recenseamento previdenciário, com periodicidade não superior a cinco anos, abrangendo todos os aposentados e pensionistas do respectivo regime; </a:t>
            </a:r>
          </a:p>
          <a:p>
            <a:pPr eaLnBrk="1" hangingPunct="1">
              <a:lnSpc>
                <a:spcPct val="110000"/>
              </a:lnSpc>
            </a:pPr>
            <a:r>
              <a:rPr lang="pt-BR" sz="9600" b="1" u="sng" dirty="0" smtClean="0"/>
              <a:t>disponibilizar ao público, inclusive por meio de rede pública de transmissão de dados, informações atualizadas sobre as receitas e despesas do respectivo regime, bem como os critérios e parâmetros adotados para garantir o seu equilíbrio financeiro e atuarial</a:t>
            </a:r>
          </a:p>
          <a:p>
            <a:pPr eaLnBrk="1" hangingPunct="1">
              <a:lnSpc>
                <a:spcPct val="110000"/>
              </a:lnSpc>
            </a:pPr>
            <a:r>
              <a:rPr lang="pt-BR" sz="9600" b="1" u="sng" dirty="0" smtClean="0"/>
              <a:t>Contar com órgão colegiado que irá acompanhar e fiscalizar sua atuação</a:t>
            </a:r>
          </a:p>
          <a:p>
            <a:pPr>
              <a:lnSpc>
                <a:spcPct val="110000"/>
              </a:lnSpc>
            </a:pPr>
            <a:r>
              <a:rPr lang="pt-BR" sz="9600" dirty="0" smtClean="0"/>
              <a:t>( art. 1º da Lei 9.717/2009 e ON 2/2009 –</a:t>
            </a:r>
            <a:r>
              <a:rPr lang="pt-BR" sz="9600" dirty="0" err="1" smtClean="0"/>
              <a:t>arts</a:t>
            </a:r>
            <a:r>
              <a:rPr lang="pt-BR" sz="9600" dirty="0" smtClean="0"/>
              <a:t>. 15 e 16)</a:t>
            </a:r>
          </a:p>
          <a:p>
            <a:pPr>
              <a:lnSpc>
                <a:spcPct val="80000"/>
              </a:lnSpc>
            </a:pPr>
            <a:endParaRPr lang="en-US" sz="5400" dirty="0" smtClean="0"/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endParaRPr lang="pt-BR" sz="9600" b="1" u="sng" dirty="0" smtClean="0"/>
          </a:p>
          <a:p>
            <a:pPr eaLnBrk="1" hangingPunct="1">
              <a:lnSpc>
                <a:spcPct val="110000"/>
              </a:lnSpc>
            </a:pPr>
            <a:endParaRPr lang="pt-B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F2F5B8-6305-4AC2-A14F-FE1FF0EB7707}" type="slidenum">
              <a:rPr lang="pt-BR"/>
              <a:pPr/>
              <a:t>3</a:t>
            </a:fld>
            <a:endParaRPr lang="pt-BR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 dirty="0" smtClean="0"/>
              <a:t>Situação jurídica dos Conselhos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628800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pt-BR" sz="1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pt-BR" sz="1800" b="1" dirty="0" smtClean="0"/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pt-BR" sz="8000" b="1" dirty="0" smtClean="0"/>
              <a:t>Conselhos – Colegiados – estrutura administrativa das unidades gestoras dos regimes próprios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pt-BR" sz="8000" b="1" dirty="0" smtClean="0"/>
              <a:t>Estão previstos no art. 8o da Lei no. 9.717/98 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endParaRPr lang="pt-BR" sz="8000" b="1" dirty="0" smtClean="0"/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pt-BR" sz="8000" b="1" dirty="0" smtClean="0"/>
              <a:t>Responsabilidade – sistema repressivo definida na Lei 6.435/77 e alterações subsequentes (revogada pela LC 109/2009) 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pt-BR" sz="8000" b="1" dirty="0" smtClean="0"/>
              <a:t>Lei de improbidade (8.492/92)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endParaRPr lang="pt-BR" sz="8000" b="1" dirty="0" smtClean="0"/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pt-BR" sz="8000" b="1" dirty="0" smtClean="0"/>
              <a:t>Infrações serão apuradas por processo administrativo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endParaRPr lang="pt-BR" sz="8000" b="1" dirty="0" smtClean="0"/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pt-BR" sz="8000" b="1" dirty="0" smtClean="0"/>
              <a:t>Art. 9o. da Lei 10.887/2004 – participação paritária com atribuições de acompanhar e fiscalizar sua administração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endParaRPr lang="pt-BR" sz="8000" b="1" dirty="0" smtClean="0"/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endParaRPr lang="pt-BR" sz="8000" b="1" dirty="0" smtClean="0"/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endParaRPr lang="pt-BR" sz="4000" b="1" dirty="0" smtClean="0"/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pt-BR" sz="4000" b="1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C3795C-E45F-4C67-88F4-32F8B702F8ED}" type="slidenum">
              <a:rPr lang="pt-BR"/>
              <a:pPr/>
              <a:t>4</a:t>
            </a:fld>
            <a:endParaRPr lang="pt-BR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 b="1" dirty="0" err="1" smtClean="0"/>
              <a:t>Fundamento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da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representação</a:t>
            </a:r>
            <a:r>
              <a:rPr lang="en-US" sz="3400" b="1" dirty="0" smtClean="0"/>
              <a:t> dos </a:t>
            </a:r>
            <a:r>
              <a:rPr lang="en-US" sz="3400" b="1" dirty="0" err="1" smtClean="0"/>
              <a:t>servidores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nos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Conselhos</a:t>
            </a:r>
            <a:endParaRPr lang="en-US" sz="3400" b="1" dirty="0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pt-BR" b="1" dirty="0" smtClean="0"/>
          </a:p>
          <a:p>
            <a:pPr eaLnBrk="1" hangingPunct="1">
              <a:lnSpc>
                <a:spcPct val="90000"/>
              </a:lnSpc>
            </a:pPr>
            <a:r>
              <a:rPr lang="pt-BR" b="1" dirty="0" smtClean="0"/>
              <a:t>Art. 10 da CF – É assegurada a participação dos trabalhadores e empregadores nos colegiados dos órgãos públicos em que seus interesses profissionais ou previdenciários sejam objeto de discussão e deliberação</a:t>
            </a:r>
          </a:p>
          <a:p>
            <a:pPr eaLnBrk="1" hangingPunct="1">
              <a:lnSpc>
                <a:spcPct val="90000"/>
              </a:lnSpc>
            </a:pPr>
            <a:endParaRPr lang="pt-BR" b="1" dirty="0" smtClean="0"/>
          </a:p>
          <a:p>
            <a:pPr eaLnBrk="1" hangingPunct="1">
              <a:lnSpc>
                <a:spcPct val="90000"/>
              </a:lnSpc>
            </a:pPr>
            <a:endParaRPr lang="pt-BR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2A6ED2-ECAC-4928-A174-414F3CBC2E0C}" type="slidenum">
              <a:rPr lang="pt-BR"/>
              <a:pPr/>
              <a:t>5</a:t>
            </a:fld>
            <a:endParaRPr lang="pt-BR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 b="1" dirty="0" err="1" smtClean="0"/>
              <a:t>Gestão</a:t>
            </a:r>
            <a:r>
              <a:rPr lang="en-US" sz="3400" b="1" dirty="0" smtClean="0"/>
              <a:t> de </a:t>
            </a:r>
            <a:r>
              <a:rPr lang="en-US" sz="3400" b="1" dirty="0" err="1" smtClean="0"/>
              <a:t>benefícios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previdenciários</a:t>
            </a:r>
            <a:r>
              <a:rPr lang="en-US" sz="3400" b="1" dirty="0" smtClean="0"/>
              <a:t>: </a:t>
            </a:r>
            <a:r>
              <a:rPr lang="en-US" sz="3400" b="1" dirty="0" err="1" smtClean="0"/>
              <a:t>Quais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são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os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benefícios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previdenciários</a:t>
            </a:r>
            <a:r>
              <a:rPr lang="en-US" sz="3400" b="1" dirty="0" smtClean="0"/>
              <a:t>?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pt-BR" sz="2600" b="1" dirty="0" smtClean="0"/>
              <a:t>art. 201 da CF: aposentadoria, salário-maternidade; salário-família; auxílio-reclusão; auxílio-doença, auxílio-acidente e pensão por morte.</a:t>
            </a:r>
          </a:p>
          <a:p>
            <a:pPr algn="just" eaLnBrk="1" hangingPunct="1"/>
            <a:r>
              <a:rPr lang="pt-BR" sz="2600" b="1" dirty="0" smtClean="0"/>
              <a:t>Impossibilidade de pagamento de outros benefícios com recursos previdenciários: vale creche, cestas básicas, etc. (art.1º, III, Lei 9.717/98)</a:t>
            </a:r>
          </a:p>
          <a:p>
            <a:pPr algn="just" eaLnBrk="1" hangingPunct="1"/>
            <a:endParaRPr lang="pt-BR" sz="2600" b="1" dirty="0" smtClean="0"/>
          </a:p>
          <a:p>
            <a:pPr eaLnBrk="1" hangingPunct="1"/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E102C4-3276-455C-BE52-9E8ED4E6ADE9}" type="slidenum">
              <a:rPr lang="pt-BR"/>
              <a:pPr/>
              <a:t>6</a:t>
            </a:fld>
            <a:endParaRPr lang="pt-BR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 b="1" dirty="0" err="1" smtClean="0"/>
              <a:t>Atribuições</a:t>
            </a:r>
            <a:r>
              <a:rPr lang="en-US" sz="3400" b="1" dirty="0" smtClean="0"/>
              <a:t> e </a:t>
            </a:r>
            <a:r>
              <a:rPr lang="en-US" sz="3400" b="1" dirty="0" err="1" smtClean="0"/>
              <a:t>composição</a:t>
            </a:r>
            <a:r>
              <a:rPr lang="en-US" sz="3400" b="1" dirty="0" smtClean="0"/>
              <a:t> do </a:t>
            </a:r>
            <a:r>
              <a:rPr lang="en-US" sz="3400" b="1" dirty="0" err="1" smtClean="0"/>
              <a:t>Conselho</a:t>
            </a:r>
            <a:endParaRPr lang="en-US" sz="3400" b="1" dirty="0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12776"/>
            <a:ext cx="8229600" cy="5445224"/>
          </a:xfrm>
        </p:spPr>
        <p:txBody>
          <a:bodyPr>
            <a:normAutofit fontScale="25000" lnSpcReduction="20000"/>
          </a:bodyPr>
          <a:lstStyle/>
          <a:p>
            <a:pPr eaLnBrk="1" hangingPunct="1"/>
            <a:r>
              <a:rPr lang="en-US" sz="11200" b="1" dirty="0" smtClean="0"/>
              <a:t>Lei de </a:t>
            </a:r>
            <a:r>
              <a:rPr lang="en-US" sz="11200" b="1" dirty="0" err="1" smtClean="0"/>
              <a:t>cada</a:t>
            </a:r>
            <a:r>
              <a:rPr lang="en-US" sz="11200" b="1" dirty="0" smtClean="0"/>
              <a:t> </a:t>
            </a:r>
            <a:r>
              <a:rPr lang="en-US" sz="11200" b="1" dirty="0" err="1" smtClean="0"/>
              <a:t>ente</a:t>
            </a:r>
            <a:r>
              <a:rPr lang="en-US" sz="11200" b="1" dirty="0" smtClean="0"/>
              <a:t> </a:t>
            </a:r>
            <a:r>
              <a:rPr lang="en-US" sz="11200" b="1" dirty="0" err="1" smtClean="0"/>
              <a:t>dispõe</a:t>
            </a:r>
            <a:r>
              <a:rPr lang="en-US" sz="11200" b="1" dirty="0" smtClean="0"/>
              <a:t> </a:t>
            </a:r>
            <a:r>
              <a:rPr lang="en-US" sz="11200" b="1" dirty="0" err="1" smtClean="0"/>
              <a:t>sobre</a:t>
            </a:r>
            <a:r>
              <a:rPr lang="en-US" sz="11200" b="1" dirty="0" smtClean="0"/>
              <a:t> a </a:t>
            </a:r>
            <a:r>
              <a:rPr lang="en-US" sz="11200" b="1" dirty="0" err="1" smtClean="0"/>
              <a:t>matéria</a:t>
            </a:r>
            <a:r>
              <a:rPr lang="en-US" sz="11200" b="1" dirty="0" smtClean="0"/>
              <a:t> – </a:t>
            </a:r>
            <a:r>
              <a:rPr lang="en-US" sz="11200" b="1" dirty="0" err="1" smtClean="0"/>
              <a:t>autonomia</a:t>
            </a:r>
            <a:r>
              <a:rPr lang="en-US" sz="11200" b="1" dirty="0" smtClean="0"/>
              <a:t> </a:t>
            </a:r>
            <a:r>
              <a:rPr lang="en-US" sz="11200" b="1" dirty="0" err="1" smtClean="0"/>
              <a:t>constitucional</a:t>
            </a:r>
            <a:endParaRPr lang="en-US" sz="11200" b="1" dirty="0" smtClean="0"/>
          </a:p>
          <a:p>
            <a:r>
              <a:rPr lang="en-US" sz="11200" b="1" dirty="0" err="1" smtClean="0"/>
              <a:t>Exigências</a:t>
            </a:r>
            <a:r>
              <a:rPr lang="en-US" sz="11200" b="1" dirty="0" smtClean="0"/>
              <a:t> </a:t>
            </a:r>
            <a:r>
              <a:rPr lang="en-US" sz="11200" b="1" dirty="0" err="1" smtClean="0"/>
              <a:t>para</a:t>
            </a:r>
            <a:r>
              <a:rPr lang="en-US" sz="11200" b="1" dirty="0" smtClean="0"/>
              <a:t> </a:t>
            </a:r>
            <a:r>
              <a:rPr lang="en-US" sz="11200" b="1" dirty="0" err="1" smtClean="0"/>
              <a:t>preenchimento</a:t>
            </a:r>
            <a:r>
              <a:rPr lang="en-US" sz="11200" b="1" dirty="0" smtClean="0"/>
              <a:t> do cargo de </a:t>
            </a:r>
            <a:r>
              <a:rPr lang="en-US" sz="11200" b="1" dirty="0" err="1" smtClean="0"/>
              <a:t>conselheiro</a:t>
            </a:r>
            <a:r>
              <a:rPr lang="en-US" sz="11200" b="1" dirty="0" smtClean="0"/>
              <a:t>: </a:t>
            </a:r>
          </a:p>
          <a:p>
            <a:r>
              <a:rPr lang="en-US" sz="11200" b="1" dirty="0" err="1" smtClean="0"/>
              <a:t>habilitação</a:t>
            </a:r>
            <a:r>
              <a:rPr lang="en-US" sz="11200" b="1" dirty="0" smtClean="0"/>
              <a:t> </a:t>
            </a:r>
            <a:r>
              <a:rPr lang="en-US" sz="11200" b="1" dirty="0" err="1" smtClean="0"/>
              <a:t>profissional</a:t>
            </a:r>
            <a:r>
              <a:rPr lang="en-US" sz="11200" b="1" dirty="0" smtClean="0"/>
              <a:t> </a:t>
            </a:r>
            <a:r>
              <a:rPr lang="en-US" sz="11200" b="1" dirty="0" err="1" smtClean="0"/>
              <a:t>básica</a:t>
            </a:r>
            <a:r>
              <a:rPr lang="en-US" sz="11200" b="1" dirty="0" smtClean="0"/>
              <a:t>, </a:t>
            </a:r>
            <a:r>
              <a:rPr lang="en-US" sz="11200" b="1" dirty="0" err="1" smtClean="0"/>
              <a:t>experiência</a:t>
            </a:r>
            <a:r>
              <a:rPr lang="en-US" sz="11200" b="1" dirty="0" smtClean="0"/>
              <a:t>, </a:t>
            </a:r>
            <a:r>
              <a:rPr lang="en-US" sz="11200" b="1" dirty="0" err="1" smtClean="0"/>
              <a:t>não</a:t>
            </a:r>
            <a:r>
              <a:rPr lang="en-US" sz="11200" b="1" dirty="0" smtClean="0"/>
              <a:t> responder a </a:t>
            </a:r>
            <a:r>
              <a:rPr lang="en-US" sz="11200" b="1" dirty="0" err="1" smtClean="0"/>
              <a:t>processo</a:t>
            </a:r>
            <a:r>
              <a:rPr lang="en-US" sz="11200" b="1" dirty="0" smtClean="0"/>
              <a:t> </a:t>
            </a:r>
            <a:r>
              <a:rPr lang="en-US" sz="11200" b="1" dirty="0" err="1" smtClean="0"/>
              <a:t>administrativo</a:t>
            </a:r>
            <a:r>
              <a:rPr lang="en-US" sz="11200" b="1" dirty="0" smtClean="0"/>
              <a:t> </a:t>
            </a:r>
            <a:r>
              <a:rPr lang="en-US" sz="11200" b="1" dirty="0" err="1" smtClean="0"/>
              <a:t>ou</a:t>
            </a:r>
            <a:r>
              <a:rPr lang="en-US" sz="11200" b="1" dirty="0" smtClean="0"/>
              <a:t> judicial (</a:t>
            </a:r>
            <a:r>
              <a:rPr lang="en-US" sz="11200" b="1" dirty="0" err="1" smtClean="0"/>
              <a:t>infração</a:t>
            </a:r>
            <a:r>
              <a:rPr lang="en-US" sz="11200" b="1" dirty="0" smtClean="0"/>
              <a:t> grave)</a:t>
            </a:r>
          </a:p>
          <a:p>
            <a:r>
              <a:rPr lang="en-US" sz="11200" b="1" dirty="0" smtClean="0"/>
              <a:t>Ser </a:t>
            </a:r>
            <a:r>
              <a:rPr lang="en-US" sz="11200" b="1" dirty="0" err="1" smtClean="0"/>
              <a:t>estável</a:t>
            </a:r>
            <a:r>
              <a:rPr lang="en-US" sz="11200" b="1" dirty="0" smtClean="0"/>
              <a:t> (</a:t>
            </a:r>
            <a:r>
              <a:rPr lang="en-US" sz="11200" b="1" dirty="0" err="1" smtClean="0"/>
              <a:t>ter</a:t>
            </a:r>
            <a:r>
              <a:rPr lang="en-US" sz="11200" b="1" dirty="0" smtClean="0"/>
              <a:t> </a:t>
            </a:r>
            <a:r>
              <a:rPr lang="en-US" sz="11200" b="1" dirty="0" err="1" smtClean="0"/>
              <a:t>cumprido</a:t>
            </a:r>
            <a:r>
              <a:rPr lang="en-US" sz="11200" b="1" dirty="0" smtClean="0"/>
              <a:t> o </a:t>
            </a:r>
            <a:r>
              <a:rPr lang="en-US" sz="11200" b="1" dirty="0" err="1" smtClean="0"/>
              <a:t>estágio</a:t>
            </a:r>
            <a:r>
              <a:rPr lang="en-US" sz="11200" b="1" dirty="0" smtClean="0"/>
              <a:t> </a:t>
            </a:r>
            <a:r>
              <a:rPr lang="en-US" sz="11200" b="1" dirty="0" err="1" smtClean="0"/>
              <a:t>probatório</a:t>
            </a:r>
            <a:r>
              <a:rPr lang="en-US" sz="11200" b="1" dirty="0" smtClean="0"/>
              <a:t>)</a:t>
            </a:r>
          </a:p>
          <a:p>
            <a:r>
              <a:rPr lang="en-US" sz="11200" b="1" dirty="0" err="1" smtClean="0"/>
              <a:t>Hipóteses</a:t>
            </a:r>
            <a:r>
              <a:rPr lang="en-US" sz="11200" b="1" dirty="0" smtClean="0"/>
              <a:t> de </a:t>
            </a:r>
            <a:r>
              <a:rPr lang="en-US" sz="11200" b="1" dirty="0" err="1" smtClean="0"/>
              <a:t>perda</a:t>
            </a:r>
            <a:r>
              <a:rPr lang="en-US" sz="11200" b="1" dirty="0" smtClean="0"/>
              <a:t> de </a:t>
            </a:r>
            <a:r>
              <a:rPr lang="en-US" sz="11200" b="1" dirty="0" err="1" smtClean="0"/>
              <a:t>mandato</a:t>
            </a:r>
            <a:endParaRPr lang="en-US" sz="11200" b="1" dirty="0" smtClean="0"/>
          </a:p>
          <a:p>
            <a:pPr lvl="1"/>
            <a:r>
              <a:rPr lang="en-US" sz="10800" b="1" dirty="0" smtClean="0"/>
              <a:t>No </a:t>
            </a:r>
            <a:r>
              <a:rPr lang="en-US" sz="10800" b="1" dirty="0" err="1" smtClean="0"/>
              <a:t>curso</a:t>
            </a:r>
            <a:r>
              <a:rPr lang="en-US" sz="10800" b="1" dirty="0" smtClean="0"/>
              <a:t> do </a:t>
            </a:r>
            <a:r>
              <a:rPr lang="en-US" sz="10800" b="1" dirty="0" err="1" smtClean="0"/>
              <a:t>mandato</a:t>
            </a:r>
            <a:r>
              <a:rPr lang="en-US" sz="10800" b="1" dirty="0" smtClean="0"/>
              <a:t>  </a:t>
            </a:r>
            <a:r>
              <a:rPr lang="en-US" sz="10800" b="1" dirty="0" err="1" smtClean="0"/>
              <a:t>praticar</a:t>
            </a:r>
            <a:r>
              <a:rPr lang="en-US" sz="10800" b="1" dirty="0" smtClean="0"/>
              <a:t> </a:t>
            </a:r>
            <a:r>
              <a:rPr lang="en-US" sz="10800" b="1" dirty="0" err="1" smtClean="0"/>
              <a:t>atos</a:t>
            </a:r>
            <a:r>
              <a:rPr lang="en-US" sz="10800" b="1" dirty="0" smtClean="0"/>
              <a:t> </a:t>
            </a:r>
            <a:r>
              <a:rPr lang="en-US" sz="10800" b="1" dirty="0" err="1" smtClean="0"/>
              <a:t>que</a:t>
            </a:r>
            <a:r>
              <a:rPr lang="en-US" sz="10800" b="1" dirty="0" smtClean="0"/>
              <a:t> </a:t>
            </a:r>
            <a:r>
              <a:rPr lang="en-US" sz="10800" b="1" dirty="0" err="1" smtClean="0"/>
              <a:t>impliquem</a:t>
            </a:r>
            <a:r>
              <a:rPr lang="en-US" sz="10800" b="1" dirty="0" smtClean="0"/>
              <a:t> </a:t>
            </a:r>
            <a:r>
              <a:rPr lang="en-US" sz="10800" b="1" dirty="0" err="1" smtClean="0"/>
              <a:t>em</a:t>
            </a:r>
            <a:r>
              <a:rPr lang="en-US" sz="10800" b="1" dirty="0" smtClean="0"/>
              <a:t> </a:t>
            </a:r>
            <a:r>
              <a:rPr lang="en-US" sz="10800" b="1" dirty="0" err="1" smtClean="0"/>
              <a:t>violação</a:t>
            </a:r>
            <a:r>
              <a:rPr lang="en-US" sz="10800" b="1" dirty="0" smtClean="0"/>
              <a:t> dos </a:t>
            </a:r>
            <a:r>
              <a:rPr lang="en-US" sz="10800" b="1" dirty="0" err="1" smtClean="0"/>
              <a:t>deveres</a:t>
            </a:r>
            <a:r>
              <a:rPr lang="en-US" sz="10800" b="1" dirty="0" smtClean="0"/>
              <a:t> </a:t>
            </a:r>
            <a:r>
              <a:rPr lang="en-US" sz="10800" b="1" dirty="0" err="1" smtClean="0"/>
              <a:t>funcionais</a:t>
            </a:r>
            <a:r>
              <a:rPr lang="en-US" sz="10800" b="1" dirty="0" smtClean="0"/>
              <a:t>– </a:t>
            </a:r>
            <a:r>
              <a:rPr lang="en-US" sz="10800" b="1" dirty="0" err="1" smtClean="0"/>
              <a:t>afastamento</a:t>
            </a:r>
            <a:r>
              <a:rPr lang="en-US" sz="10800" b="1" dirty="0" smtClean="0"/>
              <a:t>  </a:t>
            </a:r>
            <a:r>
              <a:rPr lang="en-US" sz="10800" b="1" dirty="0" err="1" smtClean="0"/>
              <a:t>provisório</a:t>
            </a:r>
            <a:r>
              <a:rPr lang="en-US" sz="10800" b="1" dirty="0" smtClean="0"/>
              <a:t> – </a:t>
            </a:r>
            <a:r>
              <a:rPr lang="en-US" sz="10800" b="1" dirty="0" err="1" smtClean="0"/>
              <a:t>processo</a:t>
            </a:r>
            <a:r>
              <a:rPr lang="en-US" sz="10800" b="1" dirty="0" smtClean="0"/>
              <a:t> </a:t>
            </a:r>
            <a:r>
              <a:rPr lang="en-US" sz="10800" b="1" dirty="0" err="1" smtClean="0"/>
              <a:t>administrativo</a:t>
            </a:r>
            <a:r>
              <a:rPr lang="en-US" sz="10800" b="1" dirty="0" smtClean="0"/>
              <a:t> </a:t>
            </a:r>
            <a:r>
              <a:rPr lang="en-US" sz="10800" b="1" dirty="0" err="1" smtClean="0"/>
              <a:t>disciplinar</a:t>
            </a:r>
            <a:r>
              <a:rPr lang="en-US" sz="10800" b="1" dirty="0" smtClean="0"/>
              <a:t> – </a:t>
            </a:r>
            <a:r>
              <a:rPr lang="en-US" sz="10800" b="1" dirty="0" err="1" smtClean="0"/>
              <a:t>perda</a:t>
            </a:r>
            <a:r>
              <a:rPr lang="en-US" sz="10800" b="1" dirty="0" smtClean="0"/>
              <a:t> do </a:t>
            </a:r>
            <a:r>
              <a:rPr lang="en-US" sz="10800" b="1" dirty="0" err="1" smtClean="0"/>
              <a:t>mandato</a:t>
            </a:r>
            <a:endParaRPr lang="en-US" sz="10800" b="1" dirty="0" smtClean="0"/>
          </a:p>
          <a:p>
            <a:pPr>
              <a:buNone/>
            </a:pPr>
            <a:r>
              <a:rPr lang="en-US" sz="11200" b="1" dirty="0" smtClean="0"/>
              <a:t> </a:t>
            </a:r>
            <a:r>
              <a:rPr lang="en-US" sz="11200" b="1" dirty="0" err="1" smtClean="0"/>
              <a:t>Regulamento</a:t>
            </a:r>
            <a:r>
              <a:rPr lang="en-US" sz="11200" b="1" dirty="0" smtClean="0"/>
              <a:t> - </a:t>
            </a:r>
            <a:r>
              <a:rPr lang="en-US" sz="11200" b="1" dirty="0" err="1" smtClean="0"/>
              <a:t>detalhamento</a:t>
            </a:r>
            <a:endParaRPr lang="en-US" sz="11200" b="1" dirty="0" smtClean="0"/>
          </a:p>
          <a:p>
            <a:endParaRPr lang="en-US" sz="11200" b="1" dirty="0" smtClean="0"/>
          </a:p>
          <a:p>
            <a:endParaRPr lang="en-US" sz="11200" dirty="0" smtClean="0"/>
          </a:p>
          <a:p>
            <a:pPr eaLnBrk="1" hangingPunct="1"/>
            <a:endParaRPr lang="en-US" b="1" dirty="0" smtClean="0"/>
          </a:p>
          <a:p>
            <a:pPr eaLnBrk="1" hangingPunct="1"/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94990B-ADF3-4562-97BB-306C9940FF73}" type="slidenum">
              <a:rPr lang="pt-BR"/>
              <a:pPr/>
              <a:t>7</a:t>
            </a:fld>
            <a:endParaRPr lang="pt-BR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eaLnBrk="1" hangingPunct="1"/>
            <a:r>
              <a:rPr lang="en-US" sz="3400" b="1" dirty="0" err="1" smtClean="0"/>
              <a:t>Atribuições</a:t>
            </a:r>
            <a:r>
              <a:rPr lang="en-US" sz="3400" b="1" dirty="0" smtClean="0"/>
              <a:t> dos </a:t>
            </a:r>
            <a:r>
              <a:rPr lang="en-US" sz="3400" b="1" dirty="0" err="1" smtClean="0"/>
              <a:t>Conselhos</a:t>
            </a:r>
            <a:endParaRPr lang="en-US" sz="3400" b="1" dirty="0" smtClean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124744"/>
            <a:ext cx="8229600" cy="5400600"/>
          </a:xfrm>
        </p:spPr>
        <p:txBody>
          <a:bodyPr>
            <a:noAutofit/>
          </a:bodyPr>
          <a:lstStyle/>
          <a:p>
            <a:pPr eaLnBrk="1" hangingPunct="1"/>
            <a:endParaRPr lang="en-US" sz="2400" b="1" dirty="0" smtClean="0"/>
          </a:p>
          <a:p>
            <a:pPr eaLnBrk="1" hangingPunct="1"/>
            <a:r>
              <a:rPr lang="en-US" sz="2800" b="1" dirty="0" smtClean="0"/>
              <a:t>No </a:t>
            </a:r>
            <a:r>
              <a:rPr lang="en-US" sz="2800" b="1" dirty="0" err="1" smtClean="0"/>
              <a:t>tocante</a:t>
            </a:r>
            <a:r>
              <a:rPr lang="en-US" sz="2800" b="1" dirty="0" smtClean="0"/>
              <a:t> a </a:t>
            </a:r>
            <a:r>
              <a:rPr lang="en-US" sz="2800" b="1" dirty="0" err="1" smtClean="0"/>
              <a:t>benefícios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previdenciários</a:t>
            </a:r>
            <a:r>
              <a:rPr lang="en-US" sz="2800" b="1" dirty="0" smtClean="0"/>
              <a:t>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b="1" dirty="0" smtClean="0"/>
              <a:t>     - </a:t>
            </a:r>
            <a:r>
              <a:rPr lang="en-US" sz="2800" b="1" dirty="0" err="1" smtClean="0"/>
              <a:t>aprovar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normas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procedimentais</a:t>
            </a:r>
            <a:r>
              <a:rPr lang="en-US" sz="2800" b="1" dirty="0" smtClean="0"/>
              <a:t>   </a:t>
            </a:r>
            <a:r>
              <a:rPr lang="en-US" sz="2800" b="1" dirty="0" err="1" smtClean="0"/>
              <a:t>para</a:t>
            </a:r>
            <a:r>
              <a:rPr lang="en-US" sz="2800" b="1" dirty="0" smtClean="0"/>
              <a:t> a </a:t>
            </a:r>
            <a:r>
              <a:rPr lang="en-US" sz="2800" b="1" dirty="0" err="1" smtClean="0"/>
              <a:t>concessão</a:t>
            </a:r>
            <a:r>
              <a:rPr lang="en-US" sz="2800" b="1" dirty="0" smtClean="0"/>
              <a:t> (</a:t>
            </a:r>
            <a:r>
              <a:rPr lang="en-US" sz="2800" b="1" dirty="0" err="1" smtClean="0"/>
              <a:t>ou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aprovar</a:t>
            </a:r>
            <a:r>
              <a:rPr lang="en-US" sz="2800" b="1" dirty="0" smtClean="0"/>
              <a:t> a </a:t>
            </a:r>
            <a:r>
              <a:rPr lang="en-US" sz="2800" b="1" dirty="0" err="1" smtClean="0"/>
              <a:t>concessão</a:t>
            </a:r>
            <a:r>
              <a:rPr lang="en-US" sz="2800" b="1" dirty="0" smtClean="0"/>
              <a:t> do </a:t>
            </a:r>
            <a:r>
              <a:rPr lang="en-US" sz="2800" b="1" dirty="0" err="1" smtClean="0"/>
              <a:t>benefício</a:t>
            </a:r>
            <a:r>
              <a:rPr lang="en-US" sz="2800" b="1" dirty="0" smtClean="0"/>
              <a:t>)</a:t>
            </a:r>
          </a:p>
          <a:p>
            <a:r>
              <a:rPr lang="en-US" sz="2800" b="1" dirty="0" smtClean="0"/>
              <a:t>`Defender o </a:t>
            </a:r>
            <a:r>
              <a:rPr lang="en-US" sz="2800" b="1" dirty="0" err="1" smtClean="0"/>
              <a:t>ato</a:t>
            </a:r>
            <a:r>
              <a:rPr lang="en-US" sz="2800" b="1" dirty="0" smtClean="0"/>
              <a:t> de </a:t>
            </a:r>
            <a:r>
              <a:rPr lang="en-US" sz="2800" b="1" dirty="0" err="1" smtClean="0"/>
              <a:t>aprovação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perante</a:t>
            </a:r>
            <a:r>
              <a:rPr lang="en-US" sz="2800" b="1" dirty="0" smtClean="0"/>
              <a:t> TC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b="1" dirty="0" smtClean="0"/>
              <a:t>     - </a:t>
            </a:r>
            <a:r>
              <a:rPr lang="en-US" sz="2800" b="1" dirty="0" err="1" smtClean="0"/>
              <a:t>manifestar</a:t>
            </a:r>
            <a:r>
              <a:rPr lang="en-US" sz="2800" b="1" dirty="0" smtClean="0"/>
              <a:t>-se </a:t>
            </a:r>
            <a:r>
              <a:rPr lang="en-US" sz="2800" b="1" dirty="0" err="1" smtClean="0"/>
              <a:t>sobre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questões</a:t>
            </a:r>
            <a:r>
              <a:rPr lang="en-US" sz="2800" b="1" dirty="0" smtClean="0"/>
              <a:t>  </a:t>
            </a:r>
            <a:r>
              <a:rPr lang="en-US" sz="2800" b="1" dirty="0" err="1" smtClean="0"/>
              <a:t>polêmicas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concessão</a:t>
            </a:r>
            <a:r>
              <a:rPr lang="en-US" sz="2800" b="1" dirty="0" smtClean="0"/>
              <a:t> de </a:t>
            </a:r>
            <a:r>
              <a:rPr lang="en-US" sz="2800" b="1" dirty="0" err="1" smtClean="0"/>
              <a:t>benefícios</a:t>
            </a:r>
            <a:r>
              <a:rPr lang="en-US" sz="2800" b="1" dirty="0" smtClean="0"/>
              <a:t>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b="1" dirty="0" smtClean="0"/>
              <a:t>    - </a:t>
            </a:r>
            <a:r>
              <a:rPr lang="en-US" sz="2800" b="1" dirty="0" err="1" smtClean="0"/>
              <a:t>zelar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pela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verificação</a:t>
            </a:r>
            <a:r>
              <a:rPr lang="en-US" sz="2800" b="1" dirty="0" smtClean="0"/>
              <a:t> e </a:t>
            </a:r>
            <a:r>
              <a:rPr lang="en-US" sz="2800" b="1" dirty="0" err="1" smtClean="0"/>
              <a:t>acompanhamento</a:t>
            </a:r>
            <a:r>
              <a:rPr lang="en-US" sz="2800" b="1" dirty="0" smtClean="0"/>
              <a:t> dos </a:t>
            </a:r>
            <a:r>
              <a:rPr lang="en-US" sz="2800" b="1" dirty="0" err="1" smtClean="0"/>
              <a:t>casos</a:t>
            </a:r>
            <a:r>
              <a:rPr lang="en-US" sz="2800" b="1" dirty="0" smtClean="0"/>
              <a:t> de </a:t>
            </a:r>
            <a:r>
              <a:rPr lang="en-US" sz="2800" b="1" dirty="0" err="1" smtClean="0"/>
              <a:t>invalidez</a:t>
            </a:r>
            <a:r>
              <a:rPr lang="en-US" sz="2800" b="1" dirty="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b="1" dirty="0" smtClean="0"/>
              <a:t>    - </a:t>
            </a:r>
            <a:r>
              <a:rPr lang="en-US" sz="2800" b="1" dirty="0" err="1" smtClean="0"/>
              <a:t>propor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metas</a:t>
            </a:r>
            <a:r>
              <a:rPr lang="en-US" sz="2800" b="1" dirty="0" smtClean="0"/>
              <a:t> e </a:t>
            </a:r>
            <a:r>
              <a:rPr lang="en-US" sz="2800" b="1" dirty="0" err="1" smtClean="0"/>
              <a:t>verificar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resultados</a:t>
            </a:r>
            <a:r>
              <a:rPr lang="en-US" sz="2800" b="1" dirty="0" smtClean="0"/>
              <a:t>; </a:t>
            </a:r>
            <a:r>
              <a:rPr lang="en-US" sz="2800" b="1" dirty="0" err="1" smtClean="0"/>
              <a:t>levantamento</a:t>
            </a:r>
            <a:r>
              <a:rPr lang="en-US" sz="2800" b="1" dirty="0" smtClean="0"/>
              <a:t> de </a:t>
            </a:r>
            <a:r>
              <a:rPr lang="en-US" sz="2800" b="1" dirty="0" err="1" smtClean="0"/>
              <a:t>incidência</a:t>
            </a:r>
            <a:r>
              <a:rPr lang="en-US" sz="2800" b="1" dirty="0" smtClean="0"/>
              <a:t> de </a:t>
            </a:r>
            <a:r>
              <a:rPr lang="en-US" sz="2800" b="1" dirty="0" err="1" smtClean="0"/>
              <a:t>aposentadorias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precoces</a:t>
            </a:r>
            <a:endParaRPr lang="en-US" sz="28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800" b="1" dirty="0" smtClean="0"/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Atribuições</a:t>
            </a:r>
            <a:r>
              <a:rPr lang="en-US" b="1" dirty="0" smtClean="0"/>
              <a:t> dos </a:t>
            </a:r>
            <a:r>
              <a:rPr lang="en-US" b="1" dirty="0" err="1" smtClean="0"/>
              <a:t>Conselhos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95536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- </a:t>
            </a:r>
            <a:r>
              <a:rPr lang="en-US" b="1" dirty="0" err="1" smtClean="0"/>
              <a:t>manifestar</a:t>
            </a:r>
            <a:r>
              <a:rPr lang="en-US" b="1" dirty="0" smtClean="0"/>
              <a:t>-se </a:t>
            </a:r>
            <a:r>
              <a:rPr lang="en-US" b="1" dirty="0" err="1" smtClean="0"/>
              <a:t>sobre</a:t>
            </a:r>
            <a:r>
              <a:rPr lang="en-US" b="1" dirty="0" smtClean="0"/>
              <a:t> </a:t>
            </a:r>
            <a:r>
              <a:rPr lang="en-US" b="1" dirty="0" err="1" smtClean="0"/>
              <a:t>avaliações</a:t>
            </a:r>
            <a:r>
              <a:rPr lang="en-US" b="1" dirty="0" smtClean="0"/>
              <a:t> </a:t>
            </a:r>
            <a:r>
              <a:rPr lang="en-US" b="1" dirty="0" err="1" smtClean="0"/>
              <a:t>atuariais</a:t>
            </a:r>
            <a:r>
              <a:rPr lang="en-US" b="1" dirty="0" smtClean="0"/>
              <a:t> e </a:t>
            </a:r>
            <a:r>
              <a:rPr lang="en-US" b="1" dirty="0" err="1" smtClean="0"/>
              <a:t>auditorias</a:t>
            </a:r>
            <a:r>
              <a:rPr lang="en-US" b="1" dirty="0" smtClean="0"/>
              <a:t> </a:t>
            </a:r>
            <a:r>
              <a:rPr lang="en-US" b="1" dirty="0" err="1" smtClean="0"/>
              <a:t>contábeis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 </a:t>
            </a:r>
            <a:r>
              <a:rPr lang="en-US" b="1" u="sng" dirty="0" smtClean="0"/>
              <a:t>- </a:t>
            </a:r>
            <a:r>
              <a:rPr lang="en-US" b="1" u="sng" dirty="0" err="1" smtClean="0">
                <a:solidFill>
                  <a:srgbClr val="FF0000"/>
                </a:solidFill>
              </a:rPr>
              <a:t>manifestar</a:t>
            </a:r>
            <a:r>
              <a:rPr lang="en-US" b="1" u="sng" dirty="0" smtClean="0">
                <a:solidFill>
                  <a:srgbClr val="FF0000"/>
                </a:solidFill>
              </a:rPr>
              <a:t>-se </a:t>
            </a:r>
            <a:r>
              <a:rPr lang="en-US" b="1" u="sng" dirty="0" err="1" smtClean="0">
                <a:solidFill>
                  <a:srgbClr val="FF0000"/>
                </a:solidFill>
              </a:rPr>
              <a:t>sobre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</a:rPr>
              <a:t>projetos</a:t>
            </a:r>
            <a:r>
              <a:rPr lang="en-US" b="1" u="sng" dirty="0" smtClean="0">
                <a:solidFill>
                  <a:srgbClr val="FF0000"/>
                </a:solidFill>
              </a:rPr>
              <a:t> de leis </a:t>
            </a:r>
            <a:r>
              <a:rPr lang="en-US" b="1" u="sng" dirty="0" err="1" smtClean="0">
                <a:solidFill>
                  <a:srgbClr val="FF0000"/>
                </a:solidFill>
              </a:rPr>
              <a:t>sobre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</a:rPr>
              <a:t>reclassificação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</a:rPr>
              <a:t>ou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</a:rPr>
              <a:t>reorganização</a:t>
            </a:r>
            <a:r>
              <a:rPr lang="en-US" b="1" u="sng" dirty="0" smtClean="0">
                <a:solidFill>
                  <a:srgbClr val="FF0000"/>
                </a:solidFill>
              </a:rPr>
              <a:t> de </a:t>
            </a:r>
            <a:r>
              <a:rPr lang="en-US" b="1" u="sng" dirty="0" err="1" smtClean="0">
                <a:solidFill>
                  <a:srgbClr val="FF0000"/>
                </a:solidFill>
              </a:rPr>
              <a:t>carreira</a:t>
            </a:r>
            <a:r>
              <a:rPr lang="en-US" b="1" u="sng" dirty="0" smtClean="0">
                <a:solidFill>
                  <a:srgbClr val="FF0000"/>
                </a:solidFill>
              </a:rPr>
              <a:t> e </a:t>
            </a:r>
            <a:r>
              <a:rPr lang="en-US" b="1" u="sng" dirty="0" err="1" smtClean="0">
                <a:solidFill>
                  <a:srgbClr val="FF0000"/>
                </a:solidFill>
              </a:rPr>
              <a:t>outros</a:t>
            </a:r>
            <a:r>
              <a:rPr lang="en-US" b="1" u="sng" dirty="0" smtClean="0">
                <a:solidFill>
                  <a:srgbClr val="FF0000"/>
                </a:solidFill>
              </a:rPr>
              <a:t>, no </a:t>
            </a:r>
            <a:r>
              <a:rPr lang="en-US" b="1" u="sng" dirty="0" err="1" smtClean="0">
                <a:solidFill>
                  <a:srgbClr val="FF0000"/>
                </a:solidFill>
              </a:rPr>
              <a:t>tocante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</a:rPr>
              <a:t>aos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</a:rPr>
              <a:t>impactos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</a:rPr>
              <a:t>financeiros-atuariais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>   (</a:t>
            </a:r>
            <a:r>
              <a:rPr lang="en-US" b="1" dirty="0" err="1" smtClean="0"/>
              <a:t>oficiar</a:t>
            </a:r>
            <a:r>
              <a:rPr lang="en-US" b="1" dirty="0" smtClean="0"/>
              <a:t> </a:t>
            </a:r>
            <a:r>
              <a:rPr lang="en-US" b="1" dirty="0" err="1" smtClean="0"/>
              <a:t>às</a:t>
            </a:r>
            <a:r>
              <a:rPr lang="en-US" b="1" dirty="0" smtClean="0"/>
              <a:t> </a:t>
            </a:r>
            <a:r>
              <a:rPr lang="en-US" b="1" dirty="0" err="1" smtClean="0"/>
              <a:t>autoridades</a:t>
            </a:r>
            <a:r>
              <a:rPr lang="en-US" b="1" dirty="0" smtClean="0"/>
              <a:t> </a:t>
            </a:r>
            <a:r>
              <a:rPr lang="en-US" b="1" dirty="0" err="1" smtClean="0"/>
              <a:t>competentes</a:t>
            </a:r>
            <a:r>
              <a:rPr lang="en-US" b="1" dirty="0" smtClean="0"/>
              <a:t> </a:t>
            </a:r>
            <a:r>
              <a:rPr lang="en-US" b="1" dirty="0" err="1" smtClean="0"/>
              <a:t>sobre</a:t>
            </a:r>
            <a:r>
              <a:rPr lang="en-US" b="1" dirty="0" smtClean="0"/>
              <a:t> </a:t>
            </a:r>
            <a:r>
              <a:rPr lang="en-US" b="1" dirty="0" err="1" smtClean="0"/>
              <a:t>suas</a:t>
            </a:r>
            <a:r>
              <a:rPr lang="en-US" b="1" dirty="0" smtClean="0"/>
              <a:t> </a:t>
            </a:r>
            <a:r>
              <a:rPr lang="en-US" b="1" dirty="0" err="1" smtClean="0"/>
              <a:t>conclusões</a:t>
            </a:r>
            <a:r>
              <a:rPr lang="en-US" b="1" dirty="0" smtClean="0"/>
              <a:t>)</a:t>
            </a:r>
          </a:p>
          <a:p>
            <a:r>
              <a:rPr lang="pt-BR" dirty="0" smtClean="0"/>
              <a:t>Caso dos agentes comunitários da saúde</a:t>
            </a:r>
          </a:p>
          <a:p>
            <a:r>
              <a:rPr lang="pt-BR" dirty="0" smtClean="0"/>
              <a:t>Migração de servidores celetistas para os regimes próprios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b="1" dirty="0" err="1" smtClean="0"/>
              <a:t>Atribuições</a:t>
            </a:r>
            <a:r>
              <a:rPr lang="en-US" b="1" dirty="0" smtClean="0"/>
              <a:t> dos </a:t>
            </a:r>
            <a:r>
              <a:rPr lang="en-US" b="1" dirty="0" err="1" smtClean="0"/>
              <a:t>Conselhos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buNone/>
            </a:pPr>
            <a:r>
              <a:rPr lang="en-US" sz="2400" b="1" dirty="0" smtClean="0"/>
              <a:t>	</a:t>
            </a:r>
            <a:r>
              <a:rPr lang="en-US" sz="2400" b="1" dirty="0" err="1" smtClean="0"/>
              <a:t>propor</a:t>
            </a:r>
            <a:r>
              <a:rPr lang="en-US" sz="2400" b="1" dirty="0" smtClean="0"/>
              <a:t>  e </a:t>
            </a:r>
            <a:r>
              <a:rPr lang="en-US" sz="2400" b="1" dirty="0" err="1" smtClean="0"/>
              <a:t>implantar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programas</a:t>
            </a:r>
            <a:r>
              <a:rPr lang="en-US" sz="2400" b="1" dirty="0" smtClean="0"/>
              <a:t> de </a:t>
            </a:r>
            <a:r>
              <a:rPr lang="en-US" sz="2400" b="1" dirty="0" err="1" smtClean="0"/>
              <a:t>pré</a:t>
            </a:r>
            <a:r>
              <a:rPr lang="en-US" sz="2400" b="1" dirty="0" smtClean="0"/>
              <a:t> e </a:t>
            </a:r>
            <a:r>
              <a:rPr lang="en-US" sz="2400" b="1" dirty="0" err="1" smtClean="0"/>
              <a:t>pós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aposentadoria</a:t>
            </a:r>
            <a:endParaRPr lang="en-US" sz="2400" b="1" dirty="0" smtClean="0"/>
          </a:p>
          <a:p>
            <a:pPr>
              <a:lnSpc>
                <a:spcPct val="110000"/>
              </a:lnSpc>
              <a:buNone/>
            </a:pPr>
            <a:r>
              <a:rPr lang="en-US" sz="2400" b="1" dirty="0" smtClean="0"/>
              <a:t>   - </a:t>
            </a:r>
            <a:r>
              <a:rPr lang="en-US" sz="2400" b="1" dirty="0" err="1" smtClean="0"/>
              <a:t>propor</a:t>
            </a:r>
            <a:r>
              <a:rPr lang="en-US" sz="2400" b="1" dirty="0" smtClean="0"/>
              <a:t> a </a:t>
            </a:r>
            <a:r>
              <a:rPr lang="en-US" sz="2400" b="1" dirty="0" err="1" smtClean="0"/>
              <a:t>utilização</a:t>
            </a:r>
            <a:r>
              <a:rPr lang="en-US" sz="2400" b="1" dirty="0" smtClean="0"/>
              <a:t> de </a:t>
            </a:r>
            <a:r>
              <a:rPr lang="en-US" sz="2400" b="1" dirty="0" err="1" smtClean="0"/>
              <a:t>equipamentos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individuais</a:t>
            </a:r>
            <a:r>
              <a:rPr lang="en-US" sz="2400" b="1" dirty="0" smtClean="0"/>
              <a:t> e </a:t>
            </a:r>
            <a:r>
              <a:rPr lang="en-US" sz="2400" b="1" dirty="0" err="1" smtClean="0"/>
              <a:t>coletivos</a:t>
            </a:r>
            <a:r>
              <a:rPr lang="en-US" sz="2400" b="1" dirty="0" smtClean="0"/>
              <a:t> de </a:t>
            </a:r>
            <a:r>
              <a:rPr lang="en-US" sz="2400" b="1" dirty="0" err="1" smtClean="0"/>
              <a:t>proteção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aos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servidores</a:t>
            </a:r>
            <a:r>
              <a:rPr lang="en-US" sz="2400" b="1" dirty="0" smtClean="0"/>
              <a:t>  (</a:t>
            </a:r>
            <a:r>
              <a:rPr lang="en-US" sz="2400" b="1" dirty="0" err="1" smtClean="0"/>
              <a:t>evitando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aposentadorias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especiais</a:t>
            </a:r>
            <a:r>
              <a:rPr lang="en-US" sz="2400" b="1" dirty="0" smtClean="0"/>
              <a:t> e </a:t>
            </a:r>
            <a:r>
              <a:rPr lang="en-US" sz="2400" b="1" dirty="0" err="1" smtClean="0"/>
              <a:t>assegurando</a:t>
            </a:r>
            <a:r>
              <a:rPr lang="en-US" sz="2400" b="1" dirty="0" smtClean="0"/>
              <a:t> a </a:t>
            </a:r>
            <a:r>
              <a:rPr lang="en-US" sz="2400" b="1" dirty="0" err="1" smtClean="0"/>
              <a:t>saúde</a:t>
            </a:r>
            <a:r>
              <a:rPr lang="en-US" sz="2400" b="1" dirty="0" smtClean="0"/>
              <a:t> do </a:t>
            </a:r>
            <a:r>
              <a:rPr lang="en-US" sz="2400" b="1" dirty="0" err="1" smtClean="0"/>
              <a:t>trabalhador</a:t>
            </a:r>
            <a:r>
              <a:rPr lang="en-US" sz="2400" b="1" dirty="0" smtClean="0"/>
              <a:t>)</a:t>
            </a:r>
          </a:p>
          <a:p>
            <a:pPr>
              <a:lnSpc>
                <a:spcPct val="110000"/>
              </a:lnSpc>
              <a:buNone/>
            </a:pPr>
            <a:r>
              <a:rPr lang="en-US" sz="2400" b="1" dirty="0" smtClean="0"/>
              <a:t>   - </a:t>
            </a:r>
            <a:r>
              <a:rPr lang="en-US" sz="2400" b="1" dirty="0" err="1" smtClean="0"/>
              <a:t>acompanhar</a:t>
            </a:r>
            <a:r>
              <a:rPr lang="en-US" sz="2400" b="1" dirty="0" smtClean="0"/>
              <a:t> o </a:t>
            </a:r>
            <a:r>
              <a:rPr lang="en-US" sz="2400" b="1" dirty="0" err="1" smtClean="0"/>
              <a:t>fluxo</a:t>
            </a:r>
            <a:r>
              <a:rPr lang="en-US" sz="2400" b="1" dirty="0" smtClean="0"/>
              <a:t> dos </a:t>
            </a:r>
            <a:r>
              <a:rPr lang="en-US" sz="2400" b="1" dirty="0" err="1" smtClean="0"/>
              <a:t>recursos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advindos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compensação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previdenciária</a:t>
            </a:r>
            <a:endParaRPr lang="en-US" sz="2400" b="1" dirty="0" smtClean="0"/>
          </a:p>
          <a:p>
            <a:pPr>
              <a:lnSpc>
                <a:spcPct val="110000"/>
              </a:lnSpc>
              <a:buNone/>
            </a:pPr>
            <a:r>
              <a:rPr lang="en-US" sz="2400" b="1" dirty="0" smtClean="0"/>
              <a:t>   - </a:t>
            </a:r>
            <a:r>
              <a:rPr lang="en-US" sz="2400" b="1" dirty="0" err="1" smtClean="0"/>
              <a:t>programas</a:t>
            </a:r>
            <a:r>
              <a:rPr lang="en-US" sz="2400" b="1" dirty="0" smtClean="0"/>
              <a:t> de </a:t>
            </a:r>
            <a:r>
              <a:rPr lang="en-US" sz="2400" b="1" dirty="0" err="1" smtClean="0"/>
              <a:t>readaptação</a:t>
            </a:r>
            <a:r>
              <a:rPr lang="en-US" sz="2400" b="1" dirty="0" smtClean="0"/>
              <a:t> – </a:t>
            </a:r>
            <a:r>
              <a:rPr lang="en-US" sz="2400" b="1" dirty="0" err="1" smtClean="0"/>
              <a:t>propor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alterações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legislação</a:t>
            </a:r>
            <a:r>
              <a:rPr lang="en-US" sz="2400" b="1" dirty="0" smtClean="0"/>
              <a:t> (</a:t>
            </a:r>
            <a:r>
              <a:rPr lang="en-US" sz="2400" b="1" dirty="0" err="1" smtClean="0"/>
              <a:t>atribuição</a:t>
            </a:r>
            <a:r>
              <a:rPr lang="en-US" sz="2400" b="1" dirty="0" smtClean="0"/>
              <a:t> de </a:t>
            </a:r>
            <a:r>
              <a:rPr lang="en-US" sz="2400" b="1" dirty="0" err="1" smtClean="0"/>
              <a:t>função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compatível</a:t>
            </a:r>
            <a:r>
              <a:rPr lang="en-US" sz="2400" b="1" dirty="0" smtClean="0"/>
              <a:t> com a </a:t>
            </a:r>
            <a:r>
              <a:rPr lang="en-US" sz="2400" b="1" dirty="0" err="1" smtClean="0"/>
              <a:t>saúde</a:t>
            </a:r>
            <a:r>
              <a:rPr lang="en-US" sz="2400" b="1" dirty="0" smtClean="0"/>
              <a:t> do </a:t>
            </a:r>
            <a:r>
              <a:rPr lang="en-US" sz="2400" b="1" dirty="0" err="1" smtClean="0"/>
              <a:t>servidor</a:t>
            </a:r>
            <a:r>
              <a:rPr lang="en-US" sz="2400" b="1" dirty="0" smtClean="0"/>
              <a:t>) </a:t>
            </a:r>
            <a:r>
              <a:rPr lang="en-US" sz="2400" b="1" dirty="0" err="1" smtClean="0"/>
              <a:t>poder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dever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Administração</a:t>
            </a:r>
            <a:r>
              <a:rPr lang="en-US" sz="2400" b="1" dirty="0" smtClean="0"/>
              <a:t>. O </a:t>
            </a:r>
            <a:r>
              <a:rPr lang="en-US" sz="2400" b="1" dirty="0" err="1" smtClean="0"/>
              <a:t>servidor</a:t>
            </a:r>
            <a:r>
              <a:rPr lang="en-US" sz="2400" b="1" dirty="0" smtClean="0"/>
              <a:t> tem </a:t>
            </a:r>
            <a:r>
              <a:rPr lang="en-US" sz="2400" b="1" dirty="0" err="1" smtClean="0"/>
              <a:t>direito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trabalho</a:t>
            </a:r>
            <a:r>
              <a:rPr lang="en-US" sz="2400" b="1" dirty="0" smtClean="0"/>
              <a:t> – </a:t>
            </a:r>
            <a:r>
              <a:rPr lang="en-US" sz="2400" b="1" dirty="0" err="1" smtClean="0"/>
              <a:t>dignidade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pessoa</a:t>
            </a:r>
            <a:r>
              <a:rPr lang="en-US" sz="2400" b="1" dirty="0" smtClean="0"/>
              <a:t> human</a:t>
            </a:r>
          </a:p>
          <a:p>
            <a:pPr>
              <a:lnSpc>
                <a:spcPct val="110000"/>
              </a:lnSpc>
              <a:buNone/>
            </a:pPr>
            <a:r>
              <a:rPr lang="en-US" sz="2400" b="1" dirty="0" smtClean="0"/>
              <a:t>   </a:t>
            </a:r>
            <a:r>
              <a:rPr lang="en-US" sz="2400" b="1" dirty="0" err="1" smtClean="0"/>
              <a:t>Parcelamento</a:t>
            </a:r>
            <a:r>
              <a:rPr lang="en-US" sz="2400" b="1" dirty="0" smtClean="0"/>
              <a:t> dos </a:t>
            </a:r>
            <a:r>
              <a:rPr lang="en-US" sz="2400" b="1" dirty="0" err="1" smtClean="0"/>
              <a:t>repasses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nao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feitos</a:t>
            </a:r>
            <a:r>
              <a:rPr lang="en-US" sz="2400" b="1" dirty="0" smtClean="0"/>
              <a:t> – O </a:t>
            </a:r>
            <a:r>
              <a:rPr lang="en-US" sz="2400" b="1" dirty="0" err="1" smtClean="0"/>
              <a:t>conselho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pode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não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aprovar</a:t>
            </a:r>
            <a:r>
              <a:rPr lang="en-US" sz="2400" b="1" dirty="0" smtClean="0"/>
              <a:t>?  </a:t>
            </a:r>
            <a:r>
              <a:rPr lang="en-US" sz="2400" b="1" dirty="0" err="1" smtClean="0"/>
              <a:t>renúncia</a:t>
            </a:r>
            <a:r>
              <a:rPr lang="en-US" sz="2400" b="1" dirty="0" smtClean="0"/>
              <a:t> de </a:t>
            </a:r>
            <a:r>
              <a:rPr lang="en-US" sz="2400" b="1" dirty="0" err="1" smtClean="0"/>
              <a:t>receita</a:t>
            </a:r>
            <a:r>
              <a:rPr lang="en-US" sz="2400" b="1" dirty="0" smtClean="0"/>
              <a:t>? – </a:t>
            </a:r>
            <a:r>
              <a:rPr lang="en-US" sz="2400" b="1" dirty="0" err="1" smtClean="0"/>
              <a:t>correção</a:t>
            </a:r>
            <a:r>
              <a:rPr lang="en-US" sz="2400" b="1" dirty="0" smtClean="0"/>
              <a:t> e </a:t>
            </a:r>
            <a:r>
              <a:rPr lang="en-US" sz="2400" b="1" dirty="0" err="1" smtClean="0"/>
              <a:t>juros</a:t>
            </a:r>
            <a:r>
              <a:rPr lang="en-US" sz="2400" b="1" dirty="0" smtClean="0"/>
              <a:t> de </a:t>
            </a:r>
            <a:r>
              <a:rPr lang="en-US" sz="2400" b="1" dirty="0" err="1" smtClean="0"/>
              <a:t>mora</a:t>
            </a:r>
            <a:endParaRPr lang="en-US" sz="2400" b="1" dirty="0" smtClean="0"/>
          </a:p>
          <a:p>
            <a:pPr>
              <a:lnSpc>
                <a:spcPct val="110000"/>
              </a:lnSpc>
              <a:buNone/>
            </a:pP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1059</Words>
  <Application>Microsoft Office PowerPoint</Application>
  <PresentationFormat>Apresentação na tela (4:3)</PresentationFormat>
  <Paragraphs>120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Tema do Office</vt:lpstr>
      <vt:lpstr>CONSELHOS – Acompanhamento legal  - atos externos que devem ser acompanhados pelos Conselhos – Projetos de Lei, decisões CGU e TCEs </vt:lpstr>
      <vt:lpstr>Unidade gestora única (§20, art. 40, da CF)</vt:lpstr>
      <vt:lpstr>Situação jurídica dos Conselhos</vt:lpstr>
      <vt:lpstr>Fundamento da representação dos servidores nos Conselhos</vt:lpstr>
      <vt:lpstr>Gestão de benefícios previdenciários: Quais são os benefícios previdenciários?</vt:lpstr>
      <vt:lpstr>Atribuições e composição do Conselho</vt:lpstr>
      <vt:lpstr>Atribuições dos Conselhos</vt:lpstr>
      <vt:lpstr>Atribuições dos Conselhos</vt:lpstr>
      <vt:lpstr>Atribuições dos Conselhos</vt:lpstr>
      <vt:lpstr>Atribuições dos Conselhos</vt:lpstr>
      <vt:lpstr>Atribuições dos Conselhos</vt:lpstr>
      <vt:lpstr>Atribuições dos Conselheiros</vt:lpstr>
      <vt:lpstr>Atribuições do Conselho</vt:lpstr>
      <vt:lpstr>Atribuições dos Conselheiros</vt:lpstr>
      <vt:lpstr>Atribuições dos Conselheiros</vt:lpstr>
      <vt:lpstr>Posição do STF sobre incidência de contribuição previdenciária</vt:lpstr>
      <vt:lpstr>Direitos dos Conselheiros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Magadar Rosalia C. Briguet</dc:creator>
  <cp:lastModifiedBy>Magadar Rosalia C. Briguet</cp:lastModifiedBy>
  <cp:revision>48</cp:revision>
  <dcterms:created xsi:type="dcterms:W3CDTF">2015-11-05T01:52:20Z</dcterms:created>
  <dcterms:modified xsi:type="dcterms:W3CDTF">2015-11-06T04:07:41Z</dcterms:modified>
</cp:coreProperties>
</file>